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54" r:id="rId3"/>
    <p:sldId id="315" r:id="rId4"/>
    <p:sldId id="291" r:id="rId5"/>
    <p:sldId id="292" r:id="rId6"/>
    <p:sldId id="293" r:id="rId7"/>
    <p:sldId id="356" r:id="rId8"/>
    <p:sldId id="330" r:id="rId9"/>
    <p:sldId id="333" r:id="rId10"/>
    <p:sldId id="331" r:id="rId11"/>
    <p:sldId id="332" r:id="rId12"/>
    <p:sldId id="334" r:id="rId13"/>
    <p:sldId id="335" r:id="rId14"/>
    <p:sldId id="336" r:id="rId15"/>
    <p:sldId id="258" r:id="rId16"/>
    <p:sldId id="322" r:id="rId17"/>
    <p:sldId id="307" r:id="rId18"/>
    <p:sldId id="261" r:id="rId19"/>
    <p:sldId id="262" r:id="rId20"/>
    <p:sldId id="265" r:id="rId21"/>
    <p:sldId id="266" r:id="rId22"/>
    <p:sldId id="316" r:id="rId23"/>
    <p:sldId id="296" r:id="rId24"/>
    <p:sldId id="300" r:id="rId25"/>
    <p:sldId id="298" r:id="rId26"/>
    <p:sldId id="301" r:id="rId27"/>
    <p:sldId id="325" r:id="rId28"/>
    <p:sldId id="326" r:id="rId29"/>
    <p:sldId id="299" r:id="rId30"/>
    <p:sldId id="302" r:id="rId31"/>
    <p:sldId id="317" r:id="rId32"/>
    <p:sldId id="320" r:id="rId33"/>
    <p:sldId id="339" r:id="rId34"/>
    <p:sldId id="340" r:id="rId35"/>
    <p:sldId id="327" r:id="rId36"/>
    <p:sldId id="346" r:id="rId37"/>
    <p:sldId id="345" r:id="rId38"/>
    <p:sldId id="351" r:id="rId39"/>
    <p:sldId id="348" r:id="rId40"/>
    <p:sldId id="352" r:id="rId41"/>
    <p:sldId id="349" r:id="rId42"/>
    <p:sldId id="355" r:id="rId43"/>
    <p:sldId id="311" r:id="rId44"/>
    <p:sldId id="312" r:id="rId45"/>
    <p:sldId id="314" r:id="rId46"/>
    <p:sldId id="31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70" d="100"/>
          <a:sy n="70" d="100"/>
        </p:scale>
        <p:origin x="-11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80A7D5-DCB7-4D47-870A-48A1EE985849}" type="doc">
      <dgm:prSet loTypeId="urn:microsoft.com/office/officeart/2005/8/layout/hProcess9" loCatId="process" qsTypeId="urn:microsoft.com/office/officeart/2005/8/quickstyle/simple1" qsCatId="simple" csTypeId="urn:microsoft.com/office/officeart/2005/8/colors/accent1_2" csCatId="accent1" phldr="1"/>
      <dgm:spPr/>
    </dgm:pt>
    <dgm:pt modelId="{2783C59B-8D7E-4784-93A5-4A1A7EB6AC1C}">
      <dgm:prSet phldrT="[Text]"/>
      <dgm:spPr>
        <a:scene3d>
          <a:camera prst="orthographicFront"/>
          <a:lightRig rig="threePt" dir="t"/>
        </a:scene3d>
        <a:sp3d>
          <a:bevelT w="114300" prst="artDeco"/>
        </a:sp3d>
      </dgm:spPr>
      <dgm:t>
        <a:bodyPr/>
        <a:lstStyle/>
        <a:p>
          <a:r>
            <a:rPr lang="en-US" b="1" dirty="0" smtClean="0"/>
            <a:t>Eternal Purpose</a:t>
          </a:r>
          <a:endParaRPr lang="en-US" b="1" dirty="0"/>
        </a:p>
      </dgm:t>
    </dgm:pt>
    <dgm:pt modelId="{365B0C1C-8F38-49F7-A378-17F45988E7CF}" type="parTrans" cxnId="{3A5F9811-72B0-4F62-A95A-CF6D347E9446}">
      <dgm:prSet/>
      <dgm:spPr/>
      <dgm:t>
        <a:bodyPr/>
        <a:lstStyle/>
        <a:p>
          <a:endParaRPr lang="en-US"/>
        </a:p>
      </dgm:t>
    </dgm:pt>
    <dgm:pt modelId="{9174C27E-4BFE-41BB-8596-0C42861B20E4}" type="sibTrans" cxnId="{3A5F9811-72B0-4F62-A95A-CF6D347E9446}">
      <dgm:prSet/>
      <dgm:spPr/>
      <dgm:t>
        <a:bodyPr/>
        <a:lstStyle/>
        <a:p>
          <a:endParaRPr lang="en-US"/>
        </a:p>
      </dgm:t>
    </dgm:pt>
    <dgm:pt modelId="{747C8561-4FA9-4D72-A8F8-996F8A60AE4E}">
      <dgm:prSet phldrT="[Text]"/>
      <dgm:spPr>
        <a:scene3d>
          <a:camera prst="orthographicFront"/>
          <a:lightRig rig="threePt" dir="t"/>
        </a:scene3d>
        <a:sp3d>
          <a:bevelT w="114300" prst="artDeco"/>
        </a:sp3d>
      </dgm:spPr>
      <dgm:t>
        <a:bodyPr/>
        <a:lstStyle/>
        <a:p>
          <a:endParaRPr lang="en-US" b="1" dirty="0"/>
        </a:p>
      </dgm:t>
    </dgm:pt>
    <dgm:pt modelId="{7A69EB3E-0FB4-4882-96F8-25D04DE4EC30}" type="parTrans" cxnId="{7C360C9E-0956-42F8-8B0A-BD4E5D4A6E78}">
      <dgm:prSet/>
      <dgm:spPr/>
      <dgm:t>
        <a:bodyPr/>
        <a:lstStyle/>
        <a:p>
          <a:endParaRPr lang="en-US"/>
        </a:p>
      </dgm:t>
    </dgm:pt>
    <dgm:pt modelId="{9A224697-8573-43CD-BC62-E82D0ED36BF2}" type="sibTrans" cxnId="{7C360C9E-0956-42F8-8B0A-BD4E5D4A6E78}">
      <dgm:prSet/>
      <dgm:spPr/>
      <dgm:t>
        <a:bodyPr/>
        <a:lstStyle/>
        <a:p>
          <a:endParaRPr lang="en-US"/>
        </a:p>
      </dgm:t>
    </dgm:pt>
    <dgm:pt modelId="{ED005691-5D3A-4985-B94E-4EA815480D9E}">
      <dgm:prSet phldrT="[Text]"/>
      <dgm:spPr>
        <a:scene3d>
          <a:camera prst="orthographicFront"/>
          <a:lightRig rig="threePt" dir="t"/>
        </a:scene3d>
        <a:sp3d>
          <a:bevelT w="114300" prst="artDeco"/>
        </a:sp3d>
      </dgm:spPr>
      <dgm:t>
        <a:bodyPr/>
        <a:lstStyle/>
        <a:p>
          <a:endParaRPr lang="en-US" b="1" dirty="0"/>
        </a:p>
      </dgm:t>
    </dgm:pt>
    <dgm:pt modelId="{1BA90876-AAC6-4700-BAE0-0D8AEC3AA2E5}" type="parTrans" cxnId="{3862DFAB-EDAA-4CC3-B9A3-A94DAF71D968}">
      <dgm:prSet/>
      <dgm:spPr/>
      <dgm:t>
        <a:bodyPr/>
        <a:lstStyle/>
        <a:p>
          <a:endParaRPr lang="en-US"/>
        </a:p>
      </dgm:t>
    </dgm:pt>
    <dgm:pt modelId="{3FA21704-8A29-49C4-9839-05D04C953CCE}" type="sibTrans" cxnId="{3862DFAB-EDAA-4CC3-B9A3-A94DAF71D968}">
      <dgm:prSet/>
      <dgm:spPr/>
      <dgm:t>
        <a:bodyPr/>
        <a:lstStyle/>
        <a:p>
          <a:endParaRPr lang="en-US"/>
        </a:p>
      </dgm:t>
    </dgm:pt>
    <dgm:pt modelId="{C4556A62-70F6-4A1D-8FFE-0AA614F997C0}" type="pres">
      <dgm:prSet presAssocID="{3480A7D5-DCB7-4D47-870A-48A1EE985849}" presName="CompostProcess" presStyleCnt="0">
        <dgm:presLayoutVars>
          <dgm:dir/>
          <dgm:resizeHandles val="exact"/>
        </dgm:presLayoutVars>
      </dgm:prSet>
      <dgm:spPr/>
    </dgm:pt>
    <dgm:pt modelId="{60236735-AD88-4E55-A2DA-FCC1B11086D0}" type="pres">
      <dgm:prSet presAssocID="{3480A7D5-DCB7-4D47-870A-48A1EE985849}" presName="arrow" presStyleLbl="bgShp" presStyleIdx="0" presStyleCn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DB4DDC2-083F-4F0C-8DF7-0E54216C17DD}" type="pres">
      <dgm:prSet presAssocID="{3480A7D5-DCB7-4D47-870A-48A1EE985849}" presName="linearProcess" presStyleCnt="0"/>
      <dgm:spPr/>
    </dgm:pt>
    <dgm:pt modelId="{C6C4164D-0858-489C-B0D6-085CE1DF16AD}" type="pres">
      <dgm:prSet presAssocID="{747C8561-4FA9-4D72-A8F8-996F8A60AE4E}" presName="textNode" presStyleLbl="node1" presStyleIdx="0" presStyleCnt="3">
        <dgm:presLayoutVars>
          <dgm:bulletEnabled val="1"/>
        </dgm:presLayoutVars>
      </dgm:prSet>
      <dgm:spPr/>
      <dgm:t>
        <a:bodyPr/>
        <a:lstStyle/>
        <a:p>
          <a:endParaRPr lang="en-US"/>
        </a:p>
      </dgm:t>
    </dgm:pt>
    <dgm:pt modelId="{DFC6BB1F-BA9A-4FEB-AD55-D939D62AD7E3}" type="pres">
      <dgm:prSet presAssocID="{9A224697-8573-43CD-BC62-E82D0ED36BF2}" presName="sibTrans" presStyleCnt="0"/>
      <dgm:spPr/>
    </dgm:pt>
    <dgm:pt modelId="{0E4EA545-BE54-4EF5-AF6D-AF534D8D1A7E}" type="pres">
      <dgm:prSet presAssocID="{ED005691-5D3A-4985-B94E-4EA815480D9E}" presName="textNode" presStyleLbl="node1" presStyleIdx="1" presStyleCnt="3">
        <dgm:presLayoutVars>
          <dgm:bulletEnabled val="1"/>
        </dgm:presLayoutVars>
      </dgm:prSet>
      <dgm:spPr/>
      <dgm:t>
        <a:bodyPr/>
        <a:lstStyle/>
        <a:p>
          <a:endParaRPr lang="en-US"/>
        </a:p>
      </dgm:t>
    </dgm:pt>
    <dgm:pt modelId="{7ECF057C-696A-4739-9D49-139B650E2527}" type="pres">
      <dgm:prSet presAssocID="{3FA21704-8A29-49C4-9839-05D04C953CCE}" presName="sibTrans" presStyleCnt="0"/>
      <dgm:spPr/>
    </dgm:pt>
    <dgm:pt modelId="{29A12104-AB97-4863-8398-BA6C6BF050A3}" type="pres">
      <dgm:prSet presAssocID="{2783C59B-8D7E-4784-93A5-4A1A7EB6AC1C}" presName="textNode" presStyleLbl="node1" presStyleIdx="2" presStyleCnt="3">
        <dgm:presLayoutVars>
          <dgm:bulletEnabled val="1"/>
        </dgm:presLayoutVars>
      </dgm:prSet>
      <dgm:spPr/>
      <dgm:t>
        <a:bodyPr/>
        <a:lstStyle/>
        <a:p>
          <a:endParaRPr lang="en-US"/>
        </a:p>
      </dgm:t>
    </dgm:pt>
  </dgm:ptLst>
  <dgm:cxnLst>
    <dgm:cxn modelId="{3EBEEBD2-AF11-4532-A56B-8BDE53F8AEB3}" type="presOf" srcId="{2783C59B-8D7E-4784-93A5-4A1A7EB6AC1C}" destId="{29A12104-AB97-4863-8398-BA6C6BF050A3}" srcOrd="0" destOrd="0" presId="urn:microsoft.com/office/officeart/2005/8/layout/hProcess9"/>
    <dgm:cxn modelId="{3A5F9811-72B0-4F62-A95A-CF6D347E9446}" srcId="{3480A7D5-DCB7-4D47-870A-48A1EE985849}" destId="{2783C59B-8D7E-4784-93A5-4A1A7EB6AC1C}" srcOrd="2" destOrd="0" parTransId="{365B0C1C-8F38-49F7-A378-17F45988E7CF}" sibTransId="{9174C27E-4BFE-41BB-8596-0C42861B20E4}"/>
    <dgm:cxn modelId="{39AEA995-ABCB-4369-9641-A52B8B80C913}" type="presOf" srcId="{3480A7D5-DCB7-4D47-870A-48A1EE985849}" destId="{C4556A62-70F6-4A1D-8FFE-0AA614F997C0}" srcOrd="0" destOrd="0" presId="urn:microsoft.com/office/officeart/2005/8/layout/hProcess9"/>
    <dgm:cxn modelId="{7C360C9E-0956-42F8-8B0A-BD4E5D4A6E78}" srcId="{3480A7D5-DCB7-4D47-870A-48A1EE985849}" destId="{747C8561-4FA9-4D72-A8F8-996F8A60AE4E}" srcOrd="0" destOrd="0" parTransId="{7A69EB3E-0FB4-4882-96F8-25D04DE4EC30}" sibTransId="{9A224697-8573-43CD-BC62-E82D0ED36BF2}"/>
    <dgm:cxn modelId="{6BAE23FE-9BDD-4EBE-A115-243967F767D1}" type="presOf" srcId="{747C8561-4FA9-4D72-A8F8-996F8A60AE4E}" destId="{C6C4164D-0858-489C-B0D6-085CE1DF16AD}" srcOrd="0" destOrd="0" presId="urn:microsoft.com/office/officeart/2005/8/layout/hProcess9"/>
    <dgm:cxn modelId="{3862DFAB-EDAA-4CC3-B9A3-A94DAF71D968}" srcId="{3480A7D5-DCB7-4D47-870A-48A1EE985849}" destId="{ED005691-5D3A-4985-B94E-4EA815480D9E}" srcOrd="1" destOrd="0" parTransId="{1BA90876-AAC6-4700-BAE0-0D8AEC3AA2E5}" sibTransId="{3FA21704-8A29-49C4-9839-05D04C953CCE}"/>
    <dgm:cxn modelId="{5E910342-0FAF-4679-9DE5-D73233F23FA9}" type="presOf" srcId="{ED005691-5D3A-4985-B94E-4EA815480D9E}" destId="{0E4EA545-BE54-4EF5-AF6D-AF534D8D1A7E}" srcOrd="0" destOrd="0" presId="urn:microsoft.com/office/officeart/2005/8/layout/hProcess9"/>
    <dgm:cxn modelId="{776E2EBF-5FED-4547-A363-AF19D805E06F}" type="presParOf" srcId="{C4556A62-70F6-4A1D-8FFE-0AA614F997C0}" destId="{60236735-AD88-4E55-A2DA-FCC1B11086D0}" srcOrd="0" destOrd="0" presId="urn:microsoft.com/office/officeart/2005/8/layout/hProcess9"/>
    <dgm:cxn modelId="{A2FCC6B2-DF00-4030-8BB1-5AE970734097}" type="presParOf" srcId="{C4556A62-70F6-4A1D-8FFE-0AA614F997C0}" destId="{3DB4DDC2-083F-4F0C-8DF7-0E54216C17DD}" srcOrd="1" destOrd="0" presId="urn:microsoft.com/office/officeart/2005/8/layout/hProcess9"/>
    <dgm:cxn modelId="{0284A8B9-8C6E-49E6-8C16-A93475B50742}" type="presParOf" srcId="{3DB4DDC2-083F-4F0C-8DF7-0E54216C17DD}" destId="{C6C4164D-0858-489C-B0D6-085CE1DF16AD}" srcOrd="0" destOrd="0" presId="urn:microsoft.com/office/officeart/2005/8/layout/hProcess9"/>
    <dgm:cxn modelId="{B916ECA5-EDB0-4764-BA7C-D15F3985FE9A}" type="presParOf" srcId="{3DB4DDC2-083F-4F0C-8DF7-0E54216C17DD}" destId="{DFC6BB1F-BA9A-4FEB-AD55-D939D62AD7E3}" srcOrd="1" destOrd="0" presId="urn:microsoft.com/office/officeart/2005/8/layout/hProcess9"/>
    <dgm:cxn modelId="{B8D22486-9A40-484E-B94C-2E60ACA2D55B}" type="presParOf" srcId="{3DB4DDC2-083F-4F0C-8DF7-0E54216C17DD}" destId="{0E4EA545-BE54-4EF5-AF6D-AF534D8D1A7E}" srcOrd="2" destOrd="0" presId="urn:microsoft.com/office/officeart/2005/8/layout/hProcess9"/>
    <dgm:cxn modelId="{6EF4D4AC-C06E-4CF2-B7C0-80EEDF78106C}" type="presParOf" srcId="{3DB4DDC2-083F-4F0C-8DF7-0E54216C17DD}" destId="{7ECF057C-696A-4739-9D49-139B650E2527}" srcOrd="3" destOrd="0" presId="urn:microsoft.com/office/officeart/2005/8/layout/hProcess9"/>
    <dgm:cxn modelId="{C3C66631-0FDE-48A8-8DCC-8CA67A56D1A4}" type="presParOf" srcId="{3DB4DDC2-083F-4F0C-8DF7-0E54216C17DD}" destId="{29A12104-AB97-4863-8398-BA6C6BF050A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80A7D5-DCB7-4D47-870A-48A1EE985849}" type="doc">
      <dgm:prSet loTypeId="urn:microsoft.com/office/officeart/2005/8/layout/hProcess9" loCatId="process" qsTypeId="urn:microsoft.com/office/officeart/2005/8/quickstyle/simple1" qsCatId="simple" csTypeId="urn:microsoft.com/office/officeart/2005/8/colors/accent1_2" csCatId="accent1" phldr="1"/>
      <dgm:spPr/>
    </dgm:pt>
    <dgm:pt modelId="{27D47E20-9BBD-488A-B577-1A6B97913E72}">
      <dgm:prSet phldrT="[Text]"/>
      <dgm:spPr>
        <a:scene3d>
          <a:camera prst="orthographicFront"/>
          <a:lightRig rig="threePt" dir="t"/>
        </a:scene3d>
        <a:sp3d>
          <a:bevelT w="114300" prst="artDeco"/>
        </a:sp3d>
      </dgm:spPr>
      <dgm:t>
        <a:bodyPr/>
        <a:lstStyle/>
        <a:p>
          <a:r>
            <a:rPr lang="en-US" b="1" dirty="0" smtClean="0"/>
            <a:t>Creation Purpose</a:t>
          </a:r>
          <a:endParaRPr lang="en-US" b="1" dirty="0"/>
        </a:p>
      </dgm:t>
    </dgm:pt>
    <dgm:pt modelId="{1461B03B-2778-4E70-93FC-92B84791FAE4}" type="parTrans" cxnId="{AE66675C-A108-4D60-A509-B3BEFEDC7674}">
      <dgm:prSet/>
      <dgm:spPr/>
      <dgm:t>
        <a:bodyPr/>
        <a:lstStyle/>
        <a:p>
          <a:endParaRPr lang="en-US"/>
        </a:p>
      </dgm:t>
    </dgm:pt>
    <dgm:pt modelId="{B47D12D4-BF86-424F-A6D4-39D47F22A33A}" type="sibTrans" cxnId="{AE66675C-A108-4D60-A509-B3BEFEDC7674}">
      <dgm:prSet/>
      <dgm:spPr/>
      <dgm:t>
        <a:bodyPr/>
        <a:lstStyle/>
        <a:p>
          <a:endParaRPr lang="en-US"/>
        </a:p>
      </dgm:t>
    </dgm:pt>
    <dgm:pt modelId="{2783C59B-8D7E-4784-93A5-4A1A7EB6AC1C}">
      <dgm:prSet phldrT="[Text]"/>
      <dgm:spPr>
        <a:scene3d>
          <a:camera prst="orthographicFront"/>
          <a:lightRig rig="threePt" dir="t"/>
        </a:scene3d>
        <a:sp3d>
          <a:bevelT w="114300" prst="artDeco"/>
        </a:sp3d>
      </dgm:spPr>
      <dgm:t>
        <a:bodyPr/>
        <a:lstStyle/>
        <a:p>
          <a:r>
            <a:rPr lang="en-US" b="1" dirty="0" smtClean="0"/>
            <a:t>Eternal Purpose</a:t>
          </a:r>
          <a:endParaRPr lang="en-US" b="1" dirty="0"/>
        </a:p>
      </dgm:t>
    </dgm:pt>
    <dgm:pt modelId="{365B0C1C-8F38-49F7-A378-17F45988E7CF}" type="parTrans" cxnId="{3A5F9811-72B0-4F62-A95A-CF6D347E9446}">
      <dgm:prSet/>
      <dgm:spPr/>
      <dgm:t>
        <a:bodyPr/>
        <a:lstStyle/>
        <a:p>
          <a:endParaRPr lang="en-US"/>
        </a:p>
      </dgm:t>
    </dgm:pt>
    <dgm:pt modelId="{9174C27E-4BFE-41BB-8596-0C42861B20E4}" type="sibTrans" cxnId="{3A5F9811-72B0-4F62-A95A-CF6D347E9446}">
      <dgm:prSet/>
      <dgm:spPr/>
      <dgm:t>
        <a:bodyPr/>
        <a:lstStyle/>
        <a:p>
          <a:endParaRPr lang="en-US"/>
        </a:p>
      </dgm:t>
    </dgm:pt>
    <dgm:pt modelId="{669B0D19-3C22-4392-8EFD-EC3D4D4C2BF0}">
      <dgm:prSet phldrT="[Text]"/>
      <dgm:spPr>
        <a:scene3d>
          <a:camera prst="orthographicFront"/>
          <a:lightRig rig="threePt" dir="t"/>
        </a:scene3d>
        <a:sp3d>
          <a:bevelT w="114300" prst="artDeco"/>
        </a:sp3d>
      </dgm:spPr>
      <dgm:t>
        <a:bodyPr/>
        <a:lstStyle/>
        <a:p>
          <a:endParaRPr lang="en-US" b="1" dirty="0"/>
        </a:p>
      </dgm:t>
    </dgm:pt>
    <dgm:pt modelId="{84494346-0750-48FF-93F0-158D69A4447C}" type="parTrans" cxnId="{310A1B91-E1C0-4F51-82B6-74A9994CF147}">
      <dgm:prSet/>
      <dgm:spPr/>
    </dgm:pt>
    <dgm:pt modelId="{C183F7F9-CAA2-4D14-B312-CD78B92D9265}" type="sibTrans" cxnId="{310A1B91-E1C0-4F51-82B6-74A9994CF147}">
      <dgm:prSet/>
      <dgm:spPr/>
    </dgm:pt>
    <dgm:pt modelId="{C4556A62-70F6-4A1D-8FFE-0AA614F997C0}" type="pres">
      <dgm:prSet presAssocID="{3480A7D5-DCB7-4D47-870A-48A1EE985849}" presName="CompostProcess" presStyleCnt="0">
        <dgm:presLayoutVars>
          <dgm:dir/>
          <dgm:resizeHandles val="exact"/>
        </dgm:presLayoutVars>
      </dgm:prSet>
      <dgm:spPr/>
    </dgm:pt>
    <dgm:pt modelId="{60236735-AD88-4E55-A2DA-FCC1B11086D0}" type="pres">
      <dgm:prSet presAssocID="{3480A7D5-DCB7-4D47-870A-48A1EE985849}" presName="arrow" presStyleLbl="bgShp" presStyleIdx="0" presStyleCn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DB4DDC2-083F-4F0C-8DF7-0E54216C17DD}" type="pres">
      <dgm:prSet presAssocID="{3480A7D5-DCB7-4D47-870A-48A1EE985849}" presName="linearProcess" presStyleCnt="0"/>
      <dgm:spPr/>
    </dgm:pt>
    <dgm:pt modelId="{C79C1D1E-FDE3-4F34-924B-3E71BD4DDA9E}" type="pres">
      <dgm:prSet presAssocID="{669B0D19-3C22-4392-8EFD-EC3D4D4C2BF0}" presName="textNode" presStyleLbl="node1" presStyleIdx="0" presStyleCnt="3">
        <dgm:presLayoutVars>
          <dgm:bulletEnabled val="1"/>
        </dgm:presLayoutVars>
      </dgm:prSet>
      <dgm:spPr/>
      <dgm:t>
        <a:bodyPr/>
        <a:lstStyle/>
        <a:p>
          <a:endParaRPr lang="en-US"/>
        </a:p>
      </dgm:t>
    </dgm:pt>
    <dgm:pt modelId="{202D26C1-E0BC-445A-BECF-173ECCED1C61}" type="pres">
      <dgm:prSet presAssocID="{C183F7F9-CAA2-4D14-B312-CD78B92D9265}" presName="sibTrans" presStyleCnt="0"/>
      <dgm:spPr/>
    </dgm:pt>
    <dgm:pt modelId="{AE136109-33BC-404D-B119-877B7732FC92}" type="pres">
      <dgm:prSet presAssocID="{27D47E20-9BBD-488A-B577-1A6B97913E72}" presName="textNode" presStyleLbl="node1" presStyleIdx="1" presStyleCnt="3">
        <dgm:presLayoutVars>
          <dgm:bulletEnabled val="1"/>
        </dgm:presLayoutVars>
      </dgm:prSet>
      <dgm:spPr/>
      <dgm:t>
        <a:bodyPr/>
        <a:lstStyle/>
        <a:p>
          <a:endParaRPr lang="en-US"/>
        </a:p>
      </dgm:t>
    </dgm:pt>
    <dgm:pt modelId="{DA1082D9-C95C-4B3A-A31C-972ED568C0A5}" type="pres">
      <dgm:prSet presAssocID="{B47D12D4-BF86-424F-A6D4-39D47F22A33A}" presName="sibTrans" presStyleCnt="0"/>
      <dgm:spPr/>
    </dgm:pt>
    <dgm:pt modelId="{29A12104-AB97-4863-8398-BA6C6BF050A3}" type="pres">
      <dgm:prSet presAssocID="{2783C59B-8D7E-4784-93A5-4A1A7EB6AC1C}" presName="textNode" presStyleLbl="node1" presStyleIdx="2" presStyleCnt="3">
        <dgm:presLayoutVars>
          <dgm:bulletEnabled val="1"/>
        </dgm:presLayoutVars>
      </dgm:prSet>
      <dgm:spPr/>
      <dgm:t>
        <a:bodyPr/>
        <a:lstStyle/>
        <a:p>
          <a:endParaRPr lang="en-US"/>
        </a:p>
      </dgm:t>
    </dgm:pt>
  </dgm:ptLst>
  <dgm:cxnLst>
    <dgm:cxn modelId="{D8A67B9A-AE28-45C8-989C-990CA1462186}" type="presOf" srcId="{27D47E20-9BBD-488A-B577-1A6B97913E72}" destId="{AE136109-33BC-404D-B119-877B7732FC92}" srcOrd="0" destOrd="0" presId="urn:microsoft.com/office/officeart/2005/8/layout/hProcess9"/>
    <dgm:cxn modelId="{28A2B91B-D44E-4E76-B916-211B775D1DF8}" type="presOf" srcId="{669B0D19-3C22-4392-8EFD-EC3D4D4C2BF0}" destId="{C79C1D1E-FDE3-4F34-924B-3E71BD4DDA9E}" srcOrd="0" destOrd="0" presId="urn:microsoft.com/office/officeart/2005/8/layout/hProcess9"/>
    <dgm:cxn modelId="{3A5F9811-72B0-4F62-A95A-CF6D347E9446}" srcId="{3480A7D5-DCB7-4D47-870A-48A1EE985849}" destId="{2783C59B-8D7E-4784-93A5-4A1A7EB6AC1C}" srcOrd="2" destOrd="0" parTransId="{365B0C1C-8F38-49F7-A378-17F45988E7CF}" sibTransId="{9174C27E-4BFE-41BB-8596-0C42861B20E4}"/>
    <dgm:cxn modelId="{AE66675C-A108-4D60-A509-B3BEFEDC7674}" srcId="{3480A7D5-DCB7-4D47-870A-48A1EE985849}" destId="{27D47E20-9BBD-488A-B577-1A6B97913E72}" srcOrd="1" destOrd="0" parTransId="{1461B03B-2778-4E70-93FC-92B84791FAE4}" sibTransId="{B47D12D4-BF86-424F-A6D4-39D47F22A33A}"/>
    <dgm:cxn modelId="{310A1B91-E1C0-4F51-82B6-74A9994CF147}" srcId="{3480A7D5-DCB7-4D47-870A-48A1EE985849}" destId="{669B0D19-3C22-4392-8EFD-EC3D4D4C2BF0}" srcOrd="0" destOrd="0" parTransId="{84494346-0750-48FF-93F0-158D69A4447C}" sibTransId="{C183F7F9-CAA2-4D14-B312-CD78B92D9265}"/>
    <dgm:cxn modelId="{6AA4579D-6D86-4247-922C-B55A26C20D55}" type="presOf" srcId="{2783C59B-8D7E-4784-93A5-4A1A7EB6AC1C}" destId="{29A12104-AB97-4863-8398-BA6C6BF050A3}" srcOrd="0" destOrd="0" presId="urn:microsoft.com/office/officeart/2005/8/layout/hProcess9"/>
    <dgm:cxn modelId="{8BFCA663-7212-4CE2-B1E1-122B2B18F782}" type="presOf" srcId="{3480A7D5-DCB7-4D47-870A-48A1EE985849}" destId="{C4556A62-70F6-4A1D-8FFE-0AA614F997C0}" srcOrd="0" destOrd="0" presId="urn:microsoft.com/office/officeart/2005/8/layout/hProcess9"/>
    <dgm:cxn modelId="{A2CD2311-C076-48AA-A4D2-6A024283A760}" type="presParOf" srcId="{C4556A62-70F6-4A1D-8FFE-0AA614F997C0}" destId="{60236735-AD88-4E55-A2DA-FCC1B11086D0}" srcOrd="0" destOrd="0" presId="urn:microsoft.com/office/officeart/2005/8/layout/hProcess9"/>
    <dgm:cxn modelId="{99B3E29A-C1F4-4EFA-BDAC-FDCA9CB3EE83}" type="presParOf" srcId="{C4556A62-70F6-4A1D-8FFE-0AA614F997C0}" destId="{3DB4DDC2-083F-4F0C-8DF7-0E54216C17DD}" srcOrd="1" destOrd="0" presId="urn:microsoft.com/office/officeart/2005/8/layout/hProcess9"/>
    <dgm:cxn modelId="{469EC7E1-513C-4049-93DA-81C2151486F8}" type="presParOf" srcId="{3DB4DDC2-083F-4F0C-8DF7-0E54216C17DD}" destId="{C79C1D1E-FDE3-4F34-924B-3E71BD4DDA9E}" srcOrd="0" destOrd="0" presId="urn:microsoft.com/office/officeart/2005/8/layout/hProcess9"/>
    <dgm:cxn modelId="{572ABD03-B1BC-447B-92F5-78A0991A1FE2}" type="presParOf" srcId="{3DB4DDC2-083F-4F0C-8DF7-0E54216C17DD}" destId="{202D26C1-E0BC-445A-BECF-173ECCED1C61}" srcOrd="1" destOrd="0" presId="urn:microsoft.com/office/officeart/2005/8/layout/hProcess9"/>
    <dgm:cxn modelId="{4A6FC0D8-EE11-426A-9061-A4895B751489}" type="presParOf" srcId="{3DB4DDC2-083F-4F0C-8DF7-0E54216C17DD}" destId="{AE136109-33BC-404D-B119-877B7732FC92}" srcOrd="2" destOrd="0" presId="urn:microsoft.com/office/officeart/2005/8/layout/hProcess9"/>
    <dgm:cxn modelId="{5C5AFA91-7E8C-42A3-A5B4-A3344F8917C7}" type="presParOf" srcId="{3DB4DDC2-083F-4F0C-8DF7-0E54216C17DD}" destId="{DA1082D9-C95C-4B3A-A31C-972ED568C0A5}" srcOrd="3" destOrd="0" presId="urn:microsoft.com/office/officeart/2005/8/layout/hProcess9"/>
    <dgm:cxn modelId="{F839763D-D368-46E1-8981-CE5794C57068}" type="presParOf" srcId="{3DB4DDC2-083F-4F0C-8DF7-0E54216C17DD}" destId="{29A12104-AB97-4863-8398-BA6C6BF050A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80A7D5-DCB7-4D47-870A-48A1EE985849}" type="doc">
      <dgm:prSet loTypeId="urn:microsoft.com/office/officeart/2005/8/layout/hProcess9" loCatId="process" qsTypeId="urn:microsoft.com/office/officeart/2005/8/quickstyle/simple1" qsCatId="simple" csTypeId="urn:microsoft.com/office/officeart/2005/8/colors/accent1_2" csCatId="accent1" phldr="1"/>
      <dgm:spPr/>
    </dgm:pt>
    <dgm:pt modelId="{27D47E20-9BBD-488A-B577-1A6B97913E72}">
      <dgm:prSet phldrT="[Text]"/>
      <dgm:spPr>
        <a:scene3d>
          <a:camera prst="orthographicFront"/>
          <a:lightRig rig="threePt" dir="t"/>
        </a:scene3d>
        <a:sp3d>
          <a:bevelT w="114300" prst="artDeco"/>
        </a:sp3d>
      </dgm:spPr>
      <dgm:t>
        <a:bodyPr/>
        <a:lstStyle/>
        <a:p>
          <a:r>
            <a:rPr lang="en-US" b="1" dirty="0" smtClean="0"/>
            <a:t>Creation Purpose</a:t>
          </a:r>
          <a:endParaRPr lang="en-US" b="1" dirty="0"/>
        </a:p>
      </dgm:t>
    </dgm:pt>
    <dgm:pt modelId="{1461B03B-2778-4E70-93FC-92B84791FAE4}" type="parTrans" cxnId="{AE66675C-A108-4D60-A509-B3BEFEDC7674}">
      <dgm:prSet/>
      <dgm:spPr/>
      <dgm:t>
        <a:bodyPr/>
        <a:lstStyle/>
        <a:p>
          <a:endParaRPr lang="en-US"/>
        </a:p>
      </dgm:t>
    </dgm:pt>
    <dgm:pt modelId="{B47D12D4-BF86-424F-A6D4-39D47F22A33A}" type="sibTrans" cxnId="{AE66675C-A108-4D60-A509-B3BEFEDC7674}">
      <dgm:prSet/>
      <dgm:spPr/>
      <dgm:t>
        <a:bodyPr/>
        <a:lstStyle/>
        <a:p>
          <a:endParaRPr lang="en-US"/>
        </a:p>
      </dgm:t>
    </dgm:pt>
    <dgm:pt modelId="{2783C59B-8D7E-4784-93A5-4A1A7EB6AC1C}">
      <dgm:prSet phldrT="[Text]"/>
      <dgm:spPr>
        <a:scene3d>
          <a:camera prst="orthographicFront"/>
          <a:lightRig rig="threePt" dir="t"/>
        </a:scene3d>
        <a:sp3d>
          <a:bevelT w="114300" prst="artDeco"/>
        </a:sp3d>
      </dgm:spPr>
      <dgm:t>
        <a:bodyPr/>
        <a:lstStyle/>
        <a:p>
          <a:r>
            <a:rPr lang="en-US" b="1" dirty="0" smtClean="0"/>
            <a:t>Eternal Purpose</a:t>
          </a:r>
          <a:endParaRPr lang="en-US" b="1" dirty="0"/>
        </a:p>
      </dgm:t>
    </dgm:pt>
    <dgm:pt modelId="{365B0C1C-8F38-49F7-A378-17F45988E7CF}" type="parTrans" cxnId="{3A5F9811-72B0-4F62-A95A-CF6D347E9446}">
      <dgm:prSet/>
      <dgm:spPr/>
      <dgm:t>
        <a:bodyPr/>
        <a:lstStyle/>
        <a:p>
          <a:endParaRPr lang="en-US"/>
        </a:p>
      </dgm:t>
    </dgm:pt>
    <dgm:pt modelId="{9174C27E-4BFE-41BB-8596-0C42861B20E4}" type="sibTrans" cxnId="{3A5F9811-72B0-4F62-A95A-CF6D347E9446}">
      <dgm:prSet/>
      <dgm:spPr/>
      <dgm:t>
        <a:bodyPr/>
        <a:lstStyle/>
        <a:p>
          <a:endParaRPr lang="en-US"/>
        </a:p>
      </dgm:t>
    </dgm:pt>
    <dgm:pt modelId="{E8940D63-2C8E-4027-B687-AC16B127FC98}">
      <dgm:prSet phldrT="[Text]"/>
      <dgm:spPr>
        <a:scene3d>
          <a:camera prst="orthographicFront"/>
          <a:lightRig rig="threePt" dir="t"/>
        </a:scene3d>
        <a:sp3d>
          <a:bevelT w="114300" prst="artDeco"/>
        </a:sp3d>
      </dgm:spPr>
      <dgm:t>
        <a:bodyPr/>
        <a:lstStyle/>
        <a:p>
          <a:r>
            <a:rPr lang="en-US" b="1" dirty="0" smtClean="0"/>
            <a:t>Redemption Purpose</a:t>
          </a:r>
          <a:endParaRPr lang="en-US" b="1" dirty="0"/>
        </a:p>
      </dgm:t>
    </dgm:pt>
    <dgm:pt modelId="{2A2FEF99-1A13-448C-9718-7BE3122E5B31}" type="parTrans" cxnId="{DB146972-F271-44BC-BA3B-D05799878F7C}">
      <dgm:prSet/>
      <dgm:spPr/>
      <dgm:t>
        <a:bodyPr/>
        <a:lstStyle/>
        <a:p>
          <a:endParaRPr lang="en-US"/>
        </a:p>
      </dgm:t>
    </dgm:pt>
    <dgm:pt modelId="{87202641-1175-44F4-BF0A-A9132ABBB8C9}" type="sibTrans" cxnId="{DB146972-F271-44BC-BA3B-D05799878F7C}">
      <dgm:prSet/>
      <dgm:spPr/>
      <dgm:t>
        <a:bodyPr/>
        <a:lstStyle/>
        <a:p>
          <a:endParaRPr lang="en-US"/>
        </a:p>
      </dgm:t>
    </dgm:pt>
    <dgm:pt modelId="{C4556A62-70F6-4A1D-8FFE-0AA614F997C0}" type="pres">
      <dgm:prSet presAssocID="{3480A7D5-DCB7-4D47-870A-48A1EE985849}" presName="CompostProcess" presStyleCnt="0">
        <dgm:presLayoutVars>
          <dgm:dir/>
          <dgm:resizeHandles val="exact"/>
        </dgm:presLayoutVars>
      </dgm:prSet>
      <dgm:spPr/>
    </dgm:pt>
    <dgm:pt modelId="{60236735-AD88-4E55-A2DA-FCC1B11086D0}" type="pres">
      <dgm:prSet presAssocID="{3480A7D5-DCB7-4D47-870A-48A1EE985849}" presName="arrow" presStyleLbl="bgShp" presStyleIdx="0" presStyleCn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DB4DDC2-083F-4F0C-8DF7-0E54216C17DD}" type="pres">
      <dgm:prSet presAssocID="{3480A7D5-DCB7-4D47-870A-48A1EE985849}" presName="linearProcess" presStyleCnt="0"/>
      <dgm:spPr/>
    </dgm:pt>
    <dgm:pt modelId="{4D568EC5-830B-40E2-93AD-F873BCF78D23}" type="pres">
      <dgm:prSet presAssocID="{E8940D63-2C8E-4027-B687-AC16B127FC98}" presName="textNode" presStyleLbl="node1" presStyleIdx="0" presStyleCnt="3">
        <dgm:presLayoutVars>
          <dgm:bulletEnabled val="1"/>
        </dgm:presLayoutVars>
      </dgm:prSet>
      <dgm:spPr/>
      <dgm:t>
        <a:bodyPr/>
        <a:lstStyle/>
        <a:p>
          <a:endParaRPr lang="en-US"/>
        </a:p>
      </dgm:t>
    </dgm:pt>
    <dgm:pt modelId="{FF2A122D-7223-4540-B20C-DB504AC0B5C1}" type="pres">
      <dgm:prSet presAssocID="{87202641-1175-44F4-BF0A-A9132ABBB8C9}" presName="sibTrans" presStyleCnt="0"/>
      <dgm:spPr/>
    </dgm:pt>
    <dgm:pt modelId="{AE136109-33BC-404D-B119-877B7732FC92}" type="pres">
      <dgm:prSet presAssocID="{27D47E20-9BBD-488A-B577-1A6B97913E72}" presName="textNode" presStyleLbl="node1" presStyleIdx="1" presStyleCnt="3">
        <dgm:presLayoutVars>
          <dgm:bulletEnabled val="1"/>
        </dgm:presLayoutVars>
      </dgm:prSet>
      <dgm:spPr/>
      <dgm:t>
        <a:bodyPr/>
        <a:lstStyle/>
        <a:p>
          <a:endParaRPr lang="en-US"/>
        </a:p>
      </dgm:t>
    </dgm:pt>
    <dgm:pt modelId="{DA1082D9-C95C-4B3A-A31C-972ED568C0A5}" type="pres">
      <dgm:prSet presAssocID="{B47D12D4-BF86-424F-A6D4-39D47F22A33A}" presName="sibTrans" presStyleCnt="0"/>
      <dgm:spPr/>
    </dgm:pt>
    <dgm:pt modelId="{29A12104-AB97-4863-8398-BA6C6BF050A3}" type="pres">
      <dgm:prSet presAssocID="{2783C59B-8D7E-4784-93A5-4A1A7EB6AC1C}" presName="textNode" presStyleLbl="node1" presStyleIdx="2" presStyleCnt="3">
        <dgm:presLayoutVars>
          <dgm:bulletEnabled val="1"/>
        </dgm:presLayoutVars>
      </dgm:prSet>
      <dgm:spPr/>
      <dgm:t>
        <a:bodyPr/>
        <a:lstStyle/>
        <a:p>
          <a:endParaRPr lang="en-US"/>
        </a:p>
      </dgm:t>
    </dgm:pt>
  </dgm:ptLst>
  <dgm:cxnLst>
    <dgm:cxn modelId="{4F06DB3C-6B76-4B59-9BF1-D0A6BFB0A2BA}" type="presOf" srcId="{27D47E20-9BBD-488A-B577-1A6B97913E72}" destId="{AE136109-33BC-404D-B119-877B7732FC92}" srcOrd="0" destOrd="0" presId="urn:microsoft.com/office/officeart/2005/8/layout/hProcess9"/>
    <dgm:cxn modelId="{EBCC909C-B170-4DB3-BCD8-F1D2C429E9B6}" type="presOf" srcId="{E8940D63-2C8E-4027-B687-AC16B127FC98}" destId="{4D568EC5-830B-40E2-93AD-F873BCF78D23}" srcOrd="0" destOrd="0" presId="urn:microsoft.com/office/officeart/2005/8/layout/hProcess9"/>
    <dgm:cxn modelId="{3A5F9811-72B0-4F62-A95A-CF6D347E9446}" srcId="{3480A7D5-DCB7-4D47-870A-48A1EE985849}" destId="{2783C59B-8D7E-4784-93A5-4A1A7EB6AC1C}" srcOrd="2" destOrd="0" parTransId="{365B0C1C-8F38-49F7-A378-17F45988E7CF}" sibTransId="{9174C27E-4BFE-41BB-8596-0C42861B20E4}"/>
    <dgm:cxn modelId="{DC96DC9A-F0A5-4F19-976F-328CDDD756B0}" type="presOf" srcId="{2783C59B-8D7E-4784-93A5-4A1A7EB6AC1C}" destId="{29A12104-AB97-4863-8398-BA6C6BF050A3}" srcOrd="0" destOrd="0" presId="urn:microsoft.com/office/officeart/2005/8/layout/hProcess9"/>
    <dgm:cxn modelId="{AE66675C-A108-4D60-A509-B3BEFEDC7674}" srcId="{3480A7D5-DCB7-4D47-870A-48A1EE985849}" destId="{27D47E20-9BBD-488A-B577-1A6B97913E72}" srcOrd="1" destOrd="0" parTransId="{1461B03B-2778-4E70-93FC-92B84791FAE4}" sibTransId="{B47D12D4-BF86-424F-A6D4-39D47F22A33A}"/>
    <dgm:cxn modelId="{7AF5C11E-4E07-4B91-A8BE-95E90CB6DB3A}" type="presOf" srcId="{3480A7D5-DCB7-4D47-870A-48A1EE985849}" destId="{C4556A62-70F6-4A1D-8FFE-0AA614F997C0}" srcOrd="0" destOrd="0" presId="urn:microsoft.com/office/officeart/2005/8/layout/hProcess9"/>
    <dgm:cxn modelId="{DB146972-F271-44BC-BA3B-D05799878F7C}" srcId="{3480A7D5-DCB7-4D47-870A-48A1EE985849}" destId="{E8940D63-2C8E-4027-B687-AC16B127FC98}" srcOrd="0" destOrd="0" parTransId="{2A2FEF99-1A13-448C-9718-7BE3122E5B31}" sibTransId="{87202641-1175-44F4-BF0A-A9132ABBB8C9}"/>
    <dgm:cxn modelId="{8AB8371E-F9C5-4F9B-A801-A02EFFEB3CDE}" type="presParOf" srcId="{C4556A62-70F6-4A1D-8FFE-0AA614F997C0}" destId="{60236735-AD88-4E55-A2DA-FCC1B11086D0}" srcOrd="0" destOrd="0" presId="urn:microsoft.com/office/officeart/2005/8/layout/hProcess9"/>
    <dgm:cxn modelId="{1A1165CD-D463-419B-9095-3EC5A7FBDE6A}" type="presParOf" srcId="{C4556A62-70F6-4A1D-8FFE-0AA614F997C0}" destId="{3DB4DDC2-083F-4F0C-8DF7-0E54216C17DD}" srcOrd="1" destOrd="0" presId="urn:microsoft.com/office/officeart/2005/8/layout/hProcess9"/>
    <dgm:cxn modelId="{2C7A6C4A-588F-4A6E-9E1D-880412F5107D}" type="presParOf" srcId="{3DB4DDC2-083F-4F0C-8DF7-0E54216C17DD}" destId="{4D568EC5-830B-40E2-93AD-F873BCF78D23}" srcOrd="0" destOrd="0" presId="urn:microsoft.com/office/officeart/2005/8/layout/hProcess9"/>
    <dgm:cxn modelId="{8872F9D5-D44F-4F2C-AC82-731D7F5A6DC8}" type="presParOf" srcId="{3DB4DDC2-083F-4F0C-8DF7-0E54216C17DD}" destId="{FF2A122D-7223-4540-B20C-DB504AC0B5C1}" srcOrd="1" destOrd="0" presId="urn:microsoft.com/office/officeart/2005/8/layout/hProcess9"/>
    <dgm:cxn modelId="{BC72E9A5-5DC8-4F20-81DA-5F69CEEF41F3}" type="presParOf" srcId="{3DB4DDC2-083F-4F0C-8DF7-0E54216C17DD}" destId="{AE136109-33BC-404D-B119-877B7732FC92}" srcOrd="2" destOrd="0" presId="urn:microsoft.com/office/officeart/2005/8/layout/hProcess9"/>
    <dgm:cxn modelId="{3FD27E9C-0356-4105-8780-9E64AEB36324}" type="presParOf" srcId="{3DB4DDC2-083F-4F0C-8DF7-0E54216C17DD}" destId="{DA1082D9-C95C-4B3A-A31C-972ED568C0A5}" srcOrd="3" destOrd="0" presId="urn:microsoft.com/office/officeart/2005/8/layout/hProcess9"/>
    <dgm:cxn modelId="{6A5CCF59-1058-427B-842E-A1F5DB281929}" type="presParOf" srcId="{3DB4DDC2-083F-4F0C-8DF7-0E54216C17DD}" destId="{29A12104-AB97-4863-8398-BA6C6BF050A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6735-AD88-4E55-A2DA-FCC1B11086D0}">
      <dsp:nvSpPr>
        <dsp:cNvPr id="0" name=""/>
        <dsp:cNvSpPr/>
      </dsp:nvSpPr>
      <dsp:spPr>
        <a:xfrm>
          <a:off x="594359" y="0"/>
          <a:ext cx="6736080" cy="4699000"/>
        </a:xfrm>
        <a:prstGeom prst="rightArrow">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C6C4164D-0858-489C-B0D6-085CE1DF16AD}">
      <dsp:nvSpPr>
        <dsp:cNvPr id="0" name=""/>
        <dsp:cNvSpPr/>
      </dsp:nvSpPr>
      <dsp:spPr>
        <a:xfrm>
          <a:off x="4558" y="1409700"/>
          <a:ext cx="2543370"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en-US" sz="4000" b="1" kern="1200" dirty="0"/>
        </a:p>
      </dsp:txBody>
      <dsp:txXfrm>
        <a:off x="96313" y="1501455"/>
        <a:ext cx="2359860" cy="1696090"/>
      </dsp:txXfrm>
    </dsp:sp>
    <dsp:sp modelId="{0E4EA545-BE54-4EF5-AF6D-AF534D8D1A7E}">
      <dsp:nvSpPr>
        <dsp:cNvPr id="0" name=""/>
        <dsp:cNvSpPr/>
      </dsp:nvSpPr>
      <dsp:spPr>
        <a:xfrm>
          <a:off x="2690714" y="1409700"/>
          <a:ext cx="2543370"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en-US" sz="4000" b="1" kern="1200" dirty="0"/>
        </a:p>
      </dsp:txBody>
      <dsp:txXfrm>
        <a:off x="2782469" y="1501455"/>
        <a:ext cx="2359860" cy="1696090"/>
      </dsp:txXfrm>
    </dsp:sp>
    <dsp:sp modelId="{29A12104-AB97-4863-8398-BA6C6BF050A3}">
      <dsp:nvSpPr>
        <dsp:cNvPr id="0" name=""/>
        <dsp:cNvSpPr/>
      </dsp:nvSpPr>
      <dsp:spPr>
        <a:xfrm>
          <a:off x="5376870" y="1409700"/>
          <a:ext cx="2543370"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Eternal Purpose</a:t>
          </a:r>
          <a:endParaRPr lang="en-US" sz="4000" b="1" kern="1200" dirty="0"/>
        </a:p>
      </dsp:txBody>
      <dsp:txXfrm>
        <a:off x="5468625" y="1501455"/>
        <a:ext cx="2359860" cy="1696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6735-AD88-4E55-A2DA-FCC1B11086D0}">
      <dsp:nvSpPr>
        <dsp:cNvPr id="0" name=""/>
        <dsp:cNvSpPr/>
      </dsp:nvSpPr>
      <dsp:spPr>
        <a:xfrm>
          <a:off x="594359" y="0"/>
          <a:ext cx="6736080" cy="4699000"/>
        </a:xfrm>
        <a:prstGeom prst="rightArrow">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C79C1D1E-FDE3-4F34-924B-3E71BD4DDA9E}">
      <dsp:nvSpPr>
        <dsp:cNvPr id="0" name=""/>
        <dsp:cNvSpPr/>
      </dsp:nvSpPr>
      <dsp:spPr>
        <a:xfrm>
          <a:off x="4897" y="1409700"/>
          <a:ext cx="2549464"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endParaRPr lang="en-US" sz="4000" b="1" kern="1200" dirty="0"/>
        </a:p>
      </dsp:txBody>
      <dsp:txXfrm>
        <a:off x="96652" y="1501455"/>
        <a:ext cx="2365954" cy="1696090"/>
      </dsp:txXfrm>
    </dsp:sp>
    <dsp:sp modelId="{AE136109-33BC-404D-B119-877B7732FC92}">
      <dsp:nvSpPr>
        <dsp:cNvPr id="0" name=""/>
        <dsp:cNvSpPr/>
      </dsp:nvSpPr>
      <dsp:spPr>
        <a:xfrm>
          <a:off x="2687667" y="1409700"/>
          <a:ext cx="2549464"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Creation Purpose</a:t>
          </a:r>
          <a:endParaRPr lang="en-US" sz="4000" b="1" kern="1200" dirty="0"/>
        </a:p>
      </dsp:txBody>
      <dsp:txXfrm>
        <a:off x="2779422" y="1501455"/>
        <a:ext cx="2365954" cy="1696090"/>
      </dsp:txXfrm>
    </dsp:sp>
    <dsp:sp modelId="{29A12104-AB97-4863-8398-BA6C6BF050A3}">
      <dsp:nvSpPr>
        <dsp:cNvPr id="0" name=""/>
        <dsp:cNvSpPr/>
      </dsp:nvSpPr>
      <dsp:spPr>
        <a:xfrm>
          <a:off x="5370437" y="1409700"/>
          <a:ext cx="2549464"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Eternal Purpose</a:t>
          </a:r>
          <a:endParaRPr lang="en-US" sz="4000" b="1" kern="1200" dirty="0"/>
        </a:p>
      </dsp:txBody>
      <dsp:txXfrm>
        <a:off x="5462192" y="1501455"/>
        <a:ext cx="2365954" cy="16960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36735-AD88-4E55-A2DA-FCC1B11086D0}">
      <dsp:nvSpPr>
        <dsp:cNvPr id="0" name=""/>
        <dsp:cNvSpPr/>
      </dsp:nvSpPr>
      <dsp:spPr>
        <a:xfrm>
          <a:off x="594359" y="0"/>
          <a:ext cx="6736080" cy="4699000"/>
        </a:xfrm>
        <a:prstGeom prst="rightArrow">
          <a:avLst/>
        </a:prstGeom>
        <a:solidFill>
          <a:schemeClr val="accent1">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4D568EC5-830B-40E2-93AD-F873BCF78D23}">
      <dsp:nvSpPr>
        <dsp:cNvPr id="0" name=""/>
        <dsp:cNvSpPr/>
      </dsp:nvSpPr>
      <dsp:spPr>
        <a:xfrm>
          <a:off x="8512" y="1409700"/>
          <a:ext cx="2550795"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t>Redemption Purpose</a:t>
          </a:r>
          <a:endParaRPr lang="en-US" sz="2900" b="1" kern="1200" dirty="0"/>
        </a:p>
      </dsp:txBody>
      <dsp:txXfrm>
        <a:off x="100267" y="1501455"/>
        <a:ext cx="2367285" cy="1696090"/>
      </dsp:txXfrm>
    </dsp:sp>
    <dsp:sp modelId="{AE136109-33BC-404D-B119-877B7732FC92}">
      <dsp:nvSpPr>
        <dsp:cNvPr id="0" name=""/>
        <dsp:cNvSpPr/>
      </dsp:nvSpPr>
      <dsp:spPr>
        <a:xfrm>
          <a:off x="2687002" y="1409700"/>
          <a:ext cx="2550795"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t>Creation Purpose</a:t>
          </a:r>
          <a:endParaRPr lang="en-US" sz="2900" b="1" kern="1200" dirty="0"/>
        </a:p>
      </dsp:txBody>
      <dsp:txXfrm>
        <a:off x="2778757" y="1501455"/>
        <a:ext cx="2367285" cy="1696090"/>
      </dsp:txXfrm>
    </dsp:sp>
    <dsp:sp modelId="{29A12104-AB97-4863-8398-BA6C6BF050A3}">
      <dsp:nvSpPr>
        <dsp:cNvPr id="0" name=""/>
        <dsp:cNvSpPr/>
      </dsp:nvSpPr>
      <dsp:spPr>
        <a:xfrm>
          <a:off x="5365492" y="1409700"/>
          <a:ext cx="2550795" cy="187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t>Eternal Purpose</a:t>
          </a:r>
          <a:endParaRPr lang="en-US" sz="2900" b="1" kern="1200" dirty="0"/>
        </a:p>
      </dsp:txBody>
      <dsp:txXfrm>
        <a:off x="5457247" y="1501455"/>
        <a:ext cx="2367285" cy="16960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6238" y="287338"/>
            <a:ext cx="8455025" cy="1081087"/>
          </a:xfrm>
        </p:spPr>
        <p:txBody>
          <a:bodyPr/>
          <a:lstStyle>
            <a:lvl1pPr>
              <a:defRPr sz="4600">
                <a:solidFill>
                  <a:srgbClr val="FFFFFF"/>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1374775"/>
            <a:ext cx="6400800" cy="668338"/>
          </a:xfrm>
        </p:spPr>
        <p:txBody>
          <a:bodyPr/>
          <a:lstStyle>
            <a:lvl1pPr marL="0" indent="0" algn="ctr">
              <a:buFontTx/>
              <a:buNone/>
              <a:defRPr sz="2400">
                <a:solidFill>
                  <a:srgbClr val="3399FF"/>
                </a:solidFill>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effectLst>
            <a:outerShdw dist="17961" dir="2700000" algn="ctr" rotWithShape="0">
              <a:srgbClr val="000000"/>
            </a:outerShdw>
          </a:effectLst>
        </p:spPr>
        <p:txBody>
          <a:bodyPr/>
          <a:lstStyle>
            <a:lvl1pPr>
              <a:defRPr>
                <a:solidFill>
                  <a:srgbClr val="FFFFFF"/>
                </a:solidFill>
              </a:defRPr>
            </a:lvl1pPr>
          </a:lstStyle>
          <a:p>
            <a:fld id="{66CF62B4-8AE9-42CD-95FA-E0C548BE82E3}" type="datetimeFigureOut">
              <a:rPr lang="en-US" smtClean="0"/>
              <a:pPr/>
              <a:t>3/18/2011</a:t>
            </a:fld>
            <a:endParaRPr lang="en-US"/>
          </a:p>
        </p:txBody>
      </p:sp>
      <p:sp>
        <p:nvSpPr>
          <p:cNvPr id="3077" name="Rectangle 5"/>
          <p:cNvSpPr>
            <a:spLocks noGrp="1" noChangeArrowheads="1"/>
          </p:cNvSpPr>
          <p:nvPr>
            <p:ph type="ftr" sz="quarter" idx="3"/>
          </p:nvPr>
        </p:nvSpPr>
        <p:spPr>
          <a:effectLst>
            <a:outerShdw dist="17961" dir="2700000" algn="ctr" rotWithShape="0">
              <a:srgbClr val="000000"/>
            </a:outerShdw>
          </a:effectLst>
        </p:spPr>
        <p:txBody>
          <a:bodyPr/>
          <a:lstStyle>
            <a:lvl1pPr>
              <a:defRPr>
                <a:solidFill>
                  <a:srgbClr val="FFFFFF"/>
                </a:solidFill>
              </a:defRPr>
            </a:lvl1pPr>
          </a:lstStyle>
          <a:p>
            <a:endParaRPr lang="en-US"/>
          </a:p>
        </p:txBody>
      </p:sp>
      <p:sp>
        <p:nvSpPr>
          <p:cNvPr id="3078" name="Rectangle 6"/>
          <p:cNvSpPr>
            <a:spLocks noGrp="1" noChangeArrowheads="1"/>
          </p:cNvSpPr>
          <p:nvPr>
            <p:ph type="sldNum" sz="quarter" idx="4"/>
          </p:nvPr>
        </p:nvSpPr>
        <p:spPr>
          <a:effectLst>
            <a:outerShdw dist="17961" dir="2700000" algn="ctr" rotWithShape="0">
              <a:srgbClr val="000000"/>
            </a:outerShdw>
          </a:effectLst>
        </p:spPr>
        <p:txBody>
          <a:bodyPr/>
          <a:lstStyle>
            <a:lvl1pPr>
              <a:defRPr>
                <a:solidFill>
                  <a:srgbClr val="FFFFFF"/>
                </a:solidFill>
              </a:defRPr>
            </a:lvl1pPr>
          </a:lstStyle>
          <a:p>
            <a:fld id="{6A60E9ED-F3F5-4FB0-9BA0-6AB96EA416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2263"/>
            <a:ext cx="2057400"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2263"/>
            <a:ext cx="6019800" cy="5803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6CF62B4-8AE9-42CD-95FA-E0C548BE82E3}" type="datetimeFigureOut">
              <a:rPr lang="en-US" smtClean="0"/>
              <a:pPr/>
              <a:t>3/18/2011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60E9ED-F3F5-4FB0-9BA0-6AB96EA416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2226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6CF62B4-8AE9-42CD-95FA-E0C548BE82E3}" type="datetimeFigureOut">
              <a:rPr lang="en-US" smtClean="0"/>
              <a:pPr/>
              <a:t>3/18/2011</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A60E9ED-F3F5-4FB0-9BA0-6AB96EA416B9}"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200" b="1">
          <a:solidFill>
            <a:schemeClr val="tx2"/>
          </a:solidFill>
          <a:latin typeface="+mj-lt"/>
          <a:ea typeface="+mj-ea"/>
          <a:cs typeface="+mj-cs"/>
        </a:defRPr>
      </a:lvl1pPr>
      <a:lvl2pPr algn="ctr" rtl="0" eaLnBrk="1" fontAlgn="base" hangingPunct="1">
        <a:spcBef>
          <a:spcPct val="0"/>
        </a:spcBef>
        <a:spcAft>
          <a:spcPct val="0"/>
        </a:spcAft>
        <a:defRPr sz="4200" b="1">
          <a:solidFill>
            <a:schemeClr val="tx2"/>
          </a:solidFill>
          <a:latin typeface="Arial" charset="0"/>
        </a:defRPr>
      </a:lvl2pPr>
      <a:lvl3pPr algn="ctr" rtl="0" eaLnBrk="1" fontAlgn="base" hangingPunct="1">
        <a:spcBef>
          <a:spcPct val="0"/>
        </a:spcBef>
        <a:spcAft>
          <a:spcPct val="0"/>
        </a:spcAft>
        <a:defRPr sz="4200" b="1">
          <a:solidFill>
            <a:schemeClr val="tx2"/>
          </a:solidFill>
          <a:latin typeface="Arial" charset="0"/>
        </a:defRPr>
      </a:lvl3pPr>
      <a:lvl4pPr algn="ctr" rtl="0" eaLnBrk="1" fontAlgn="base" hangingPunct="1">
        <a:spcBef>
          <a:spcPct val="0"/>
        </a:spcBef>
        <a:spcAft>
          <a:spcPct val="0"/>
        </a:spcAft>
        <a:defRPr sz="4200" b="1">
          <a:solidFill>
            <a:schemeClr val="tx2"/>
          </a:solidFill>
          <a:latin typeface="Arial" charset="0"/>
        </a:defRPr>
      </a:lvl4pPr>
      <a:lvl5pPr algn="ctr" rtl="0" eaLnBrk="1" fontAlgn="base" hangingPunct="1">
        <a:spcBef>
          <a:spcPct val="0"/>
        </a:spcBef>
        <a:spcAft>
          <a:spcPct val="0"/>
        </a:spcAft>
        <a:defRPr sz="4200" b="1">
          <a:solidFill>
            <a:schemeClr val="tx2"/>
          </a:solidFill>
          <a:latin typeface="Arial" charset="0"/>
        </a:defRPr>
      </a:lvl5pPr>
      <a:lvl6pPr marL="457200" algn="ctr" rtl="0" eaLnBrk="1" fontAlgn="base" hangingPunct="1">
        <a:spcBef>
          <a:spcPct val="0"/>
        </a:spcBef>
        <a:spcAft>
          <a:spcPct val="0"/>
        </a:spcAft>
        <a:defRPr sz="4200" b="1">
          <a:solidFill>
            <a:schemeClr val="tx2"/>
          </a:solidFill>
          <a:latin typeface="Arial" charset="0"/>
        </a:defRPr>
      </a:lvl6pPr>
      <a:lvl7pPr marL="914400" algn="ctr" rtl="0" eaLnBrk="1" fontAlgn="base" hangingPunct="1">
        <a:spcBef>
          <a:spcPct val="0"/>
        </a:spcBef>
        <a:spcAft>
          <a:spcPct val="0"/>
        </a:spcAft>
        <a:defRPr sz="4200" b="1">
          <a:solidFill>
            <a:schemeClr val="tx2"/>
          </a:solidFill>
          <a:latin typeface="Arial" charset="0"/>
        </a:defRPr>
      </a:lvl7pPr>
      <a:lvl8pPr marL="1371600" algn="ctr" rtl="0" eaLnBrk="1" fontAlgn="base" hangingPunct="1">
        <a:spcBef>
          <a:spcPct val="0"/>
        </a:spcBef>
        <a:spcAft>
          <a:spcPct val="0"/>
        </a:spcAft>
        <a:defRPr sz="4200" b="1">
          <a:solidFill>
            <a:schemeClr val="tx2"/>
          </a:solidFill>
          <a:latin typeface="Arial" charset="0"/>
        </a:defRPr>
      </a:lvl8pPr>
      <a:lvl9pPr marL="1828800" algn="ctr" rtl="0" eaLnBrk="1" fontAlgn="base" hangingPunct="1">
        <a:spcBef>
          <a:spcPct val="0"/>
        </a:spcBef>
        <a:spcAft>
          <a:spcPct val="0"/>
        </a:spcAft>
        <a:defRPr sz="42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audio" Target="file:///C:\Users\Jody\Documents\My%20Media\PowerPoint%20Presentations\Brief%20History%20of%20Eternity\Satisfied.mp3"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gif"/><Relationship Id="rId7" Type="http://schemas.openxmlformats.org/officeDocument/2006/relationships/image" Target="../media/image9.jpeg"/><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8.gif"/><Relationship Id="rId11" Type="http://schemas.openxmlformats.org/officeDocument/2006/relationships/image" Target="../media/image13.gif"/><Relationship Id="rId5" Type="http://schemas.openxmlformats.org/officeDocument/2006/relationships/image" Target="../media/image7.gif"/><Relationship Id="rId10" Type="http://schemas.openxmlformats.org/officeDocument/2006/relationships/image" Target="../media/image12.gif"/><Relationship Id="rId4" Type="http://schemas.openxmlformats.org/officeDocument/2006/relationships/image" Target="../media/image6.gif"/><Relationship Id="rId9"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Brief History of Eternity</a:t>
            </a:r>
            <a:endParaRPr lang="en-US" dirty="0"/>
          </a:p>
        </p:txBody>
      </p:sp>
      <p:sp>
        <p:nvSpPr>
          <p:cNvPr id="3" name="Subtitle 2"/>
          <p:cNvSpPr>
            <a:spLocks noGrp="1"/>
          </p:cNvSpPr>
          <p:nvPr>
            <p:ph type="subTitle" idx="1"/>
          </p:nvPr>
        </p:nvSpPr>
        <p:spPr/>
        <p:txBody>
          <a:bodyPr/>
          <a:lstStyle/>
          <a:p>
            <a:r>
              <a:rPr lang="en-US" sz="3200" dirty="0" smtClean="0">
                <a:solidFill>
                  <a:schemeClr val="tx1"/>
                </a:solidFill>
              </a:rPr>
              <a:t>The Final Destiny of Man</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838200"/>
            <a:ext cx="6400800" cy="4647426"/>
          </a:xfrm>
          <a:prstGeom prst="rect">
            <a:avLst/>
          </a:prstGeom>
          <a:noFill/>
        </p:spPr>
        <p:txBody>
          <a:bodyPr wrap="square" rtlCol="0">
            <a:spAutoFit/>
          </a:bodyPr>
          <a:lstStyle/>
          <a:p>
            <a:r>
              <a:rPr lang="en-US" sz="2800" dirty="0" smtClean="0"/>
              <a:t>“You were the </a:t>
            </a:r>
            <a:r>
              <a:rPr lang="en-US" sz="2800" b="1" dirty="0" smtClean="0">
                <a:solidFill>
                  <a:srgbClr val="FFFF00"/>
                </a:solidFill>
              </a:rPr>
              <a:t>anointed cherub </a:t>
            </a:r>
            <a:r>
              <a:rPr lang="en-US" sz="2800" dirty="0" smtClean="0"/>
              <a:t>who covers, And I </a:t>
            </a:r>
            <a:r>
              <a:rPr lang="en-US" sz="2800" b="1" dirty="0" smtClean="0">
                <a:solidFill>
                  <a:srgbClr val="FFFF00"/>
                </a:solidFill>
              </a:rPr>
              <a:t>placed you there. You were on the holy mountain of God</a:t>
            </a:r>
            <a:r>
              <a:rPr lang="en-US" sz="2800" dirty="0" smtClean="0"/>
              <a:t>; You </a:t>
            </a:r>
            <a:r>
              <a:rPr lang="en-US" sz="2800" b="1" dirty="0" smtClean="0">
                <a:solidFill>
                  <a:srgbClr val="FFFF00"/>
                </a:solidFill>
              </a:rPr>
              <a:t>walked in the midst of the stones of fire</a:t>
            </a:r>
            <a:r>
              <a:rPr lang="en-US" sz="2800" dirty="0" smtClean="0"/>
              <a:t>. “You were </a:t>
            </a:r>
            <a:r>
              <a:rPr lang="en-US" sz="2800" b="1" dirty="0" smtClean="0">
                <a:solidFill>
                  <a:srgbClr val="FFFF00"/>
                </a:solidFill>
              </a:rPr>
              <a:t>blameless in your ways </a:t>
            </a:r>
            <a:r>
              <a:rPr lang="en-US" sz="2800" dirty="0" smtClean="0"/>
              <a:t>From the day you were </a:t>
            </a:r>
            <a:r>
              <a:rPr lang="en-US" sz="2800" b="1" dirty="0" smtClean="0">
                <a:solidFill>
                  <a:srgbClr val="FFFF00"/>
                </a:solidFill>
              </a:rPr>
              <a:t>created,</a:t>
            </a:r>
            <a:r>
              <a:rPr lang="en-US" sz="2800" dirty="0" smtClean="0"/>
              <a:t> Until </a:t>
            </a:r>
            <a:r>
              <a:rPr lang="en-US" sz="2800" b="1" dirty="0" smtClean="0">
                <a:solidFill>
                  <a:srgbClr val="FFFF00"/>
                </a:solidFill>
              </a:rPr>
              <a:t>unrighteousness was found in you."</a:t>
            </a:r>
            <a:r>
              <a:rPr lang="en-US" sz="2800" dirty="0" smtClean="0"/>
              <a:t> </a:t>
            </a:r>
          </a:p>
          <a:p>
            <a:endParaRPr lang="en-US" dirty="0" smtClean="0"/>
          </a:p>
          <a:p>
            <a:r>
              <a:rPr lang="en-US" dirty="0" smtClean="0"/>
              <a:t>			                      </a:t>
            </a:r>
            <a:r>
              <a:rPr lang="en-US" sz="2000" i="1" dirty="0" smtClean="0"/>
              <a:t>Ezekiel 28:14-15 </a:t>
            </a:r>
          </a:p>
          <a:p>
            <a:endParaRPr lang="en-US" dirty="0" smtClean="0"/>
          </a:p>
          <a:p>
            <a:endParaRPr lang="en-US" dirty="0"/>
          </a:p>
        </p:txBody>
      </p:sp>
    </p:spTree>
    <p:extLst>
      <p:ext uri="{BB962C8B-B14F-4D97-AF65-F5344CB8AC3E}">
        <p14:creationId xmlns:p14="http://schemas.microsoft.com/office/powerpoint/2010/main" val="2338723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dirty="0" smtClean="0">
                <a:solidFill>
                  <a:srgbClr val="FFFF00"/>
                </a:solidFill>
              </a:rPr>
              <a:t>12 Statements About Satan</a:t>
            </a:r>
          </a:p>
        </p:txBody>
      </p:sp>
      <p:sp>
        <p:nvSpPr>
          <p:cNvPr id="3" name="Content Placeholder 2"/>
          <p:cNvSpPr>
            <a:spLocks noGrp="1"/>
          </p:cNvSpPr>
          <p:nvPr>
            <p:ph idx="1"/>
          </p:nvPr>
        </p:nvSpPr>
        <p:spPr/>
        <p:txBody>
          <a:bodyPr/>
          <a:lstStyle/>
          <a:p>
            <a:pPr eaLnBrk="1" hangingPunct="1"/>
            <a:r>
              <a:rPr lang="en-US" dirty="0" smtClean="0"/>
              <a:t>1.   Model of Perfection (v. 12)</a:t>
            </a:r>
          </a:p>
          <a:p>
            <a:pPr eaLnBrk="1" hangingPunct="1"/>
            <a:r>
              <a:rPr lang="en-US" dirty="0" smtClean="0"/>
              <a:t>2.   Full of Wisdom</a:t>
            </a:r>
          </a:p>
          <a:p>
            <a:pPr eaLnBrk="1" hangingPunct="1"/>
            <a:r>
              <a:rPr lang="en-US" dirty="0" smtClean="0"/>
              <a:t>3.   Perfect in Beauty</a:t>
            </a:r>
          </a:p>
          <a:p>
            <a:pPr eaLnBrk="1" hangingPunct="1"/>
            <a:r>
              <a:rPr lang="en-US" dirty="0" smtClean="0"/>
              <a:t>4.   Ruled from Pre-Genesis 1:2 Eden, </a:t>
            </a:r>
            <a:br>
              <a:rPr lang="en-US" dirty="0" smtClean="0"/>
            </a:br>
            <a:r>
              <a:rPr lang="en-US" dirty="0" smtClean="0"/>
              <a:t>      v. 13 -  “sanctuaries” = holy places</a:t>
            </a:r>
            <a:br>
              <a:rPr lang="en-US" dirty="0" smtClean="0"/>
            </a:br>
            <a:r>
              <a:rPr lang="en-US" dirty="0" smtClean="0"/>
              <a:t>      (v. 18)</a:t>
            </a:r>
          </a:p>
          <a:p>
            <a:pPr eaLnBrk="1" hangingPunct="1"/>
            <a:r>
              <a:rPr lang="en-US" dirty="0" smtClean="0"/>
              <a:t>5.   Reflected God’s Glory</a:t>
            </a:r>
          </a:p>
        </p:txBody>
      </p:sp>
    </p:spTree>
    <p:custDataLst>
      <p:tags r:id="rId1"/>
    </p:custDataLst>
    <p:extLst>
      <p:ext uri="{BB962C8B-B14F-4D97-AF65-F5344CB8AC3E}">
        <p14:creationId xmlns:p14="http://schemas.microsoft.com/office/powerpoint/2010/main" val="6947849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dirty="0" smtClean="0">
                <a:solidFill>
                  <a:srgbClr val="FFFF00"/>
                </a:solidFill>
              </a:rPr>
              <a:t>12 Statements About Satan</a:t>
            </a:r>
          </a:p>
        </p:txBody>
      </p:sp>
      <p:sp>
        <p:nvSpPr>
          <p:cNvPr id="3" name="Content Placeholder 2"/>
          <p:cNvSpPr>
            <a:spLocks noGrp="1"/>
          </p:cNvSpPr>
          <p:nvPr>
            <p:ph idx="1"/>
          </p:nvPr>
        </p:nvSpPr>
        <p:spPr/>
        <p:txBody>
          <a:bodyPr/>
          <a:lstStyle/>
          <a:p>
            <a:pPr eaLnBrk="1" hangingPunct="1"/>
            <a:r>
              <a:rPr lang="en-US" dirty="0" smtClean="0"/>
              <a:t>1.   Model of Perfection (v. 12)</a:t>
            </a:r>
          </a:p>
          <a:p>
            <a:pPr eaLnBrk="1" hangingPunct="1"/>
            <a:r>
              <a:rPr lang="en-US" dirty="0" smtClean="0"/>
              <a:t>2.   Full of Wisdom</a:t>
            </a:r>
          </a:p>
          <a:p>
            <a:pPr eaLnBrk="1" hangingPunct="1"/>
            <a:r>
              <a:rPr lang="en-US" dirty="0" smtClean="0"/>
              <a:t>3.   Perfect in Beauty</a:t>
            </a:r>
          </a:p>
          <a:p>
            <a:pPr eaLnBrk="1" hangingPunct="1"/>
            <a:r>
              <a:rPr lang="en-US" dirty="0" smtClean="0"/>
              <a:t>4.   Ruled from Pre-Genesis 1:2 Eden,</a:t>
            </a:r>
            <a:br>
              <a:rPr lang="en-US" dirty="0" smtClean="0"/>
            </a:br>
            <a:r>
              <a:rPr lang="en-US" dirty="0" smtClean="0"/>
              <a:t>      v.   13</a:t>
            </a:r>
          </a:p>
          <a:p>
            <a:pPr eaLnBrk="1" hangingPunct="1"/>
            <a:r>
              <a:rPr lang="en-US" dirty="0" smtClean="0"/>
              <a:t>5.   Reflected God’s Glory</a:t>
            </a:r>
          </a:p>
          <a:p>
            <a:pPr eaLnBrk="1" hangingPunct="1"/>
            <a:r>
              <a:rPr lang="en-US" b="1" dirty="0" smtClean="0"/>
              <a:t>6.   Worshipped God Perfectly</a:t>
            </a:r>
          </a:p>
          <a:p>
            <a:pPr eaLnBrk="1" hangingPunct="1"/>
            <a:endParaRPr lang="en-US" dirty="0" smtClean="0"/>
          </a:p>
        </p:txBody>
      </p:sp>
    </p:spTree>
    <p:custDataLst>
      <p:tags r:id="rId1"/>
    </p:custDataLst>
    <p:extLst>
      <p:ext uri="{BB962C8B-B14F-4D97-AF65-F5344CB8AC3E}">
        <p14:creationId xmlns:p14="http://schemas.microsoft.com/office/powerpoint/2010/main" val="184762833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smtClean="0">
                <a:solidFill>
                  <a:srgbClr val="FFFF00"/>
                </a:solidFill>
              </a:rPr>
              <a:t>12 Statements About Satan</a:t>
            </a:r>
          </a:p>
        </p:txBody>
      </p:sp>
      <p:sp>
        <p:nvSpPr>
          <p:cNvPr id="3" name="Content Placeholder 2"/>
          <p:cNvSpPr>
            <a:spLocks noGrp="1"/>
          </p:cNvSpPr>
          <p:nvPr>
            <p:ph idx="1"/>
          </p:nvPr>
        </p:nvSpPr>
        <p:spPr/>
        <p:txBody>
          <a:bodyPr/>
          <a:lstStyle/>
          <a:p>
            <a:pPr eaLnBrk="1" hangingPunct="1"/>
            <a:r>
              <a:rPr lang="en-US" dirty="0" smtClean="0"/>
              <a:t>7.   A Mighty Angel, 14</a:t>
            </a:r>
          </a:p>
          <a:p>
            <a:pPr eaLnBrk="1" hangingPunct="1"/>
            <a:r>
              <a:rPr lang="en-US" dirty="0" smtClean="0"/>
              <a:t>8.   Ruler of the Pre-Genesis 1:2 Universe</a:t>
            </a:r>
          </a:p>
          <a:p>
            <a:pPr eaLnBrk="1" hangingPunct="1"/>
            <a:r>
              <a:rPr lang="en-US" dirty="0" smtClean="0"/>
              <a:t>9.  Walked in the Presence of God</a:t>
            </a:r>
          </a:p>
          <a:p>
            <a:pPr eaLnBrk="1" hangingPunct="1"/>
            <a:r>
              <a:rPr lang="en-US" dirty="0" smtClean="0"/>
              <a:t>10.  Perfect in all His Ways, v. 15</a:t>
            </a:r>
          </a:p>
          <a:p>
            <a:pPr eaLnBrk="1" hangingPunct="1"/>
            <a:r>
              <a:rPr lang="en-US" dirty="0" smtClean="0"/>
              <a:t>11.  He is a created being</a:t>
            </a:r>
          </a:p>
          <a:p>
            <a:pPr eaLnBrk="1" hangingPunct="1"/>
            <a:r>
              <a:rPr lang="en-US" dirty="0" smtClean="0"/>
              <a:t>12.  Unrighteousness was found in him </a:t>
            </a:r>
          </a:p>
        </p:txBody>
      </p:sp>
    </p:spTree>
    <p:custDataLst>
      <p:tags r:id="rId1"/>
    </p:custDataLst>
    <p:extLst>
      <p:ext uri="{BB962C8B-B14F-4D97-AF65-F5344CB8AC3E}">
        <p14:creationId xmlns:p14="http://schemas.microsoft.com/office/powerpoint/2010/main" val="17111819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His Pride (vv. 16-17)</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The Sin of Pride, v. 17-18</a:t>
            </a:r>
            <a:br>
              <a:rPr lang="en-US" dirty="0" smtClean="0"/>
            </a:br>
            <a:r>
              <a:rPr lang="en-US" dirty="0" smtClean="0"/>
              <a:t/>
            </a:r>
            <a:br>
              <a:rPr lang="en-US" dirty="0" smtClean="0"/>
            </a:br>
            <a:r>
              <a:rPr lang="en-US" i="1" dirty="0" smtClean="0"/>
              <a:t>“Your heart was lifted up because of your beauty; You corrupted your wisdom by reason of your splendor.”</a:t>
            </a:r>
          </a:p>
          <a:p>
            <a:endParaRPr lang="en-US" dirty="0" smtClean="0"/>
          </a:p>
          <a:p>
            <a:endParaRPr lang="en-US" dirty="0" smtClean="0"/>
          </a:p>
        </p:txBody>
      </p:sp>
    </p:spTree>
    <p:extLst>
      <p:ext uri="{BB962C8B-B14F-4D97-AF65-F5344CB8AC3E}">
        <p14:creationId xmlns:p14="http://schemas.microsoft.com/office/powerpoint/2010/main" val="653122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Divine Response</a:t>
            </a:r>
            <a:endParaRPr lang="en-US" dirty="0">
              <a:solidFill>
                <a:srgbClr val="FFFF00"/>
              </a:solidFill>
            </a:endParaRPr>
          </a:p>
        </p:txBody>
      </p:sp>
      <p:sp>
        <p:nvSpPr>
          <p:cNvPr id="3" name="TextBox 2"/>
          <p:cNvSpPr txBox="1"/>
          <p:nvPr/>
        </p:nvSpPr>
        <p:spPr>
          <a:xfrm>
            <a:off x="609600" y="1752600"/>
            <a:ext cx="6629400" cy="369332"/>
          </a:xfrm>
          <a:prstGeom prst="rect">
            <a:avLst/>
          </a:prstGeom>
          <a:noFill/>
        </p:spPr>
        <p:txBody>
          <a:bodyPr wrap="square" rtlCol="0">
            <a:spAutoFit/>
          </a:bodyPr>
          <a:lstStyle/>
          <a:p>
            <a:endParaRPr lang="en-US"/>
          </a:p>
        </p:txBody>
      </p:sp>
      <p:sp>
        <p:nvSpPr>
          <p:cNvPr id="4" name="TextBox 3"/>
          <p:cNvSpPr txBox="1"/>
          <p:nvPr/>
        </p:nvSpPr>
        <p:spPr>
          <a:xfrm>
            <a:off x="609600" y="1295400"/>
            <a:ext cx="7543800" cy="5632311"/>
          </a:xfrm>
          <a:prstGeom prst="rect">
            <a:avLst/>
          </a:prstGeom>
          <a:noFill/>
        </p:spPr>
        <p:txBody>
          <a:bodyPr wrap="square" rtlCol="0">
            <a:spAutoFit/>
          </a:bodyPr>
          <a:lstStyle/>
          <a:p>
            <a:r>
              <a:rPr lang="en-US" sz="2400" dirty="0" smtClean="0"/>
              <a:t>“We shall give this rebellion a thorough trial.  We shall permit it to run its full course. The universe shall se what a creature, though he be the highest creature ever to spring from God'’ Word, can do apart from Him. We shall watch this experiment, and permit the universe of creatures to watch it, during this brief interlude between eternity past and eternity future called time. In it the spirit of independence shall be allowed to expand to the utmost. And the wreck and the ruin which shall result will demonstrate to the universe, and forever, that there is no life, no joy, no peace apart from a complete dependence upon the Most High God, Possessor of heaven and earth.”</a:t>
            </a:r>
          </a:p>
          <a:p>
            <a:r>
              <a:rPr lang="en-US" sz="2400" i="1" dirty="0" smtClean="0">
                <a:latin typeface="Times New Roman" pitchFamily="18" charset="0"/>
                <a:cs typeface="Times New Roman" pitchFamily="18" charset="0"/>
              </a:rPr>
              <a:t>		Donald </a:t>
            </a:r>
            <a:r>
              <a:rPr lang="en-US" sz="2400" i="1" dirty="0" err="1" smtClean="0">
                <a:latin typeface="Times New Roman" pitchFamily="18" charset="0"/>
                <a:cs typeface="Times New Roman" pitchFamily="18" charset="0"/>
              </a:rPr>
              <a:t>Barnhouse</a:t>
            </a:r>
            <a:r>
              <a:rPr lang="en-US" sz="2400" i="1" dirty="0" smtClean="0">
                <a:latin typeface="Times New Roman" pitchFamily="18" charset="0"/>
                <a:cs typeface="Times New Roman" pitchFamily="18" charset="0"/>
              </a:rPr>
              <a:t>, The Invisible War, p. 51</a:t>
            </a:r>
          </a:p>
          <a:p>
            <a:r>
              <a:rPr lang="en-US" sz="2400" dirty="0" smtClean="0"/>
              <a:t> </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Summary of the Invisible War </a:t>
            </a:r>
            <a:endParaRPr lang="en-US" dirty="0">
              <a:solidFill>
                <a:srgbClr val="FFFF00"/>
              </a:solidFill>
            </a:endParaRPr>
          </a:p>
        </p:txBody>
      </p:sp>
      <p:sp>
        <p:nvSpPr>
          <p:cNvPr id="3" name="Content Placeholder 2"/>
          <p:cNvSpPr>
            <a:spLocks noGrp="1"/>
          </p:cNvSpPr>
          <p:nvPr>
            <p:ph idx="1"/>
          </p:nvPr>
        </p:nvSpPr>
        <p:spPr>
          <a:xfrm>
            <a:off x="457200" y="1493837"/>
            <a:ext cx="8229600" cy="4525963"/>
          </a:xfrm>
        </p:spPr>
        <p:txBody>
          <a:bodyPr/>
          <a:lstStyle/>
          <a:p>
            <a:r>
              <a:rPr lang="en-US" sz="2600" dirty="0" smtClean="0"/>
              <a:t>The universe gives evidence that it was designed.  It “knew” we were coming.  We are uniquely located to observe this design and see God’s glory.</a:t>
            </a:r>
          </a:p>
          <a:p>
            <a:r>
              <a:rPr lang="en-US" sz="2600" dirty="0" smtClean="0"/>
              <a:t>The Trinity was in loving communion in eternity past and conceived a perfect plan. The Shining One was created as God’s perfect one, his viceroy.</a:t>
            </a:r>
          </a:p>
          <a:p>
            <a:r>
              <a:rPr lang="en-US" sz="2600" dirty="0" smtClean="0"/>
              <a:t>The Shining One Fell and became the Satan (the Adversary)</a:t>
            </a:r>
          </a:p>
          <a:p>
            <a:r>
              <a:rPr lang="en-US" sz="2600" dirty="0" smtClean="0"/>
              <a:t>God plants a an inferior creature (man)  in the Satan’s world, Adam fell, and the Invisible War begins.</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Why didn’t God smash Satan immediately? </a:t>
            </a:r>
            <a:endParaRPr lang="en-US" dirty="0">
              <a:solidFill>
                <a:srgbClr val="FFFF00"/>
              </a:solidFill>
            </a:endParaRPr>
          </a:p>
        </p:txBody>
      </p:sp>
      <p:sp>
        <p:nvSpPr>
          <p:cNvPr id="3" name="TextBox 2"/>
          <p:cNvSpPr txBox="1"/>
          <p:nvPr/>
        </p:nvSpPr>
        <p:spPr>
          <a:xfrm>
            <a:off x="609600" y="2438400"/>
            <a:ext cx="8153400" cy="3108543"/>
          </a:xfrm>
          <a:prstGeom prst="rect">
            <a:avLst/>
          </a:prstGeom>
          <a:noFill/>
        </p:spPr>
        <p:txBody>
          <a:bodyPr wrap="square" rtlCol="0">
            <a:spAutoFit/>
          </a:bodyPr>
          <a:lstStyle/>
          <a:p>
            <a:r>
              <a:rPr lang="en-US" sz="2800" dirty="0" smtClean="0"/>
              <a:t>He chose to enact a plan in which he would involve Himself in the consequences of this rebellion and fully endure its pain.  In this way he demonstrates exactly the opposite of what Satan practiced.  It is by humility and dependence that life and meaning are  found and that the highest honors are gained.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Earth Belongs to Satan</a:t>
            </a:r>
            <a:endParaRPr lang="en-US" dirty="0">
              <a:solidFill>
                <a:srgbClr val="FFFF00"/>
              </a:solidFill>
            </a:endParaRPr>
          </a:p>
        </p:txBody>
      </p:sp>
      <p:sp>
        <p:nvSpPr>
          <p:cNvPr id="3" name="TextBox 2"/>
          <p:cNvSpPr txBox="1"/>
          <p:nvPr/>
        </p:nvSpPr>
        <p:spPr>
          <a:xfrm>
            <a:off x="838200" y="1524000"/>
            <a:ext cx="7543800" cy="4832092"/>
          </a:xfrm>
          <a:prstGeom prst="rect">
            <a:avLst/>
          </a:prstGeom>
          <a:noFill/>
        </p:spPr>
        <p:txBody>
          <a:bodyPr wrap="square" rtlCol="0">
            <a:spAutoFit/>
          </a:bodyPr>
          <a:lstStyle/>
          <a:p>
            <a:r>
              <a:rPr lang="en-US" sz="2400" dirty="0" smtClean="0"/>
              <a:t>﻿﻿</a:t>
            </a:r>
            <a:r>
              <a:rPr lang="en-US" sz="2600" dirty="0" smtClean="0"/>
              <a:t>And he led Him up and showed Him all the kingdoms of ﻿﻿﻿﻿the world in a moment of time. </a:t>
            </a:r>
          </a:p>
          <a:p>
            <a:r>
              <a:rPr lang="en-US" sz="2600" dirty="0" smtClean="0"/>
              <a:t>And the devil said to Him, “I will give You all this domain and ﻿﻿its glory; ﻿﻿</a:t>
            </a:r>
            <a:r>
              <a:rPr lang="en-US" sz="2600" b="1" dirty="0" smtClean="0">
                <a:solidFill>
                  <a:srgbClr val="FFFF00"/>
                </a:solidFill>
              </a:rPr>
              <a:t>for it has been handed over to me</a:t>
            </a:r>
            <a:r>
              <a:rPr lang="en-US" sz="2600" dirty="0" smtClean="0"/>
              <a:t>, and I give it to whomever I wish. </a:t>
            </a:r>
          </a:p>
          <a:p>
            <a:r>
              <a:rPr lang="en-US" sz="2600" dirty="0" smtClean="0"/>
              <a:t>“Therefore </a:t>
            </a:r>
            <a:r>
              <a:rPr lang="en-US" sz="2600" b="1" dirty="0" smtClean="0">
                <a:solidFill>
                  <a:srgbClr val="FFFF00"/>
                </a:solidFill>
              </a:rPr>
              <a:t>if You ﻿﻿worship before me</a:t>
            </a:r>
            <a:r>
              <a:rPr lang="en-US" sz="2600" dirty="0" smtClean="0"/>
              <a:t>, it shall all be Yours.” </a:t>
            </a:r>
          </a:p>
          <a:p>
            <a:r>
              <a:rPr lang="en-US" sz="2600" dirty="0" smtClean="0"/>
              <a:t>Jesus answered him, “It is written, ‘﻿﻿</a:t>
            </a:r>
            <a:r>
              <a:rPr lang="en-US" sz="2600" cap="small" dirty="0" smtClean="0"/>
              <a:t>You shall worship the Lord your God and serve Him only</a:t>
            </a:r>
            <a:r>
              <a:rPr lang="en-US" sz="2600" dirty="0" smtClean="0"/>
              <a:t>.’ ”</a:t>
            </a:r>
          </a:p>
          <a:p>
            <a:r>
              <a:rPr lang="en-US" sz="2400" dirty="0" smtClean="0"/>
              <a:t> </a:t>
            </a:r>
          </a:p>
          <a:p>
            <a:r>
              <a:rPr lang="en-US" sz="2400" dirty="0" smtClean="0"/>
              <a:t>						Luke 4:5-7</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This World Belongs to Satan</a:t>
            </a:r>
            <a:endParaRPr lang="en-US" dirty="0">
              <a:solidFill>
                <a:srgbClr val="FFFF00"/>
              </a:solidFill>
            </a:endParaRPr>
          </a:p>
        </p:txBody>
      </p:sp>
      <p:sp>
        <p:nvSpPr>
          <p:cNvPr id="3" name="TextBox 2"/>
          <p:cNvSpPr txBox="1"/>
          <p:nvPr/>
        </p:nvSpPr>
        <p:spPr>
          <a:xfrm>
            <a:off x="1219200" y="1447800"/>
            <a:ext cx="6172200" cy="1477328"/>
          </a:xfrm>
          <a:prstGeom prst="rect">
            <a:avLst/>
          </a:prstGeom>
          <a:noFill/>
        </p:spPr>
        <p:txBody>
          <a:bodyPr wrap="square" rtlCol="0">
            <a:spAutoFit/>
          </a:bodyPr>
          <a:lstStyle/>
          <a:p>
            <a:r>
              <a:rPr lang="en-US" sz="2400" i="1" dirty="0" smtClean="0"/>
              <a:t>“Now judgment is upon this world; </a:t>
            </a:r>
            <a:r>
              <a:rPr lang="en-US" sz="2400" b="1" i="1" dirty="0" smtClean="0">
                <a:solidFill>
                  <a:srgbClr val="FFFF00"/>
                </a:solidFill>
              </a:rPr>
              <a:t>now the ruler of this world</a:t>
            </a:r>
            <a:r>
              <a:rPr lang="en-US" sz="2400" i="1" dirty="0" smtClean="0">
                <a:solidFill>
                  <a:srgbClr val="FFFF00"/>
                </a:solidFill>
              </a:rPr>
              <a:t> </a:t>
            </a:r>
            <a:r>
              <a:rPr lang="en-US" sz="2400" i="1" dirty="0" smtClean="0"/>
              <a:t>shall be cast out.” (John 12:31)</a:t>
            </a:r>
          </a:p>
          <a:p>
            <a:endParaRPr lang="en-US" dirty="0"/>
          </a:p>
        </p:txBody>
      </p:sp>
      <p:sp>
        <p:nvSpPr>
          <p:cNvPr id="4" name="TextBox 3"/>
          <p:cNvSpPr txBox="1"/>
          <p:nvPr/>
        </p:nvSpPr>
        <p:spPr>
          <a:xfrm>
            <a:off x="1219200" y="2819400"/>
            <a:ext cx="7162800" cy="1569660"/>
          </a:xfrm>
          <a:prstGeom prst="rect">
            <a:avLst/>
          </a:prstGeom>
          <a:noFill/>
        </p:spPr>
        <p:txBody>
          <a:bodyPr wrap="square" rtlCol="0">
            <a:spAutoFit/>
          </a:bodyPr>
          <a:lstStyle/>
          <a:p>
            <a:r>
              <a:rPr lang="en-US" sz="2400" dirty="0" smtClean="0"/>
              <a:t>“in whose case the </a:t>
            </a:r>
            <a:r>
              <a:rPr lang="en-US" sz="2400" b="1" dirty="0" smtClean="0">
                <a:solidFill>
                  <a:srgbClr val="FFFF00"/>
                </a:solidFill>
              </a:rPr>
              <a:t>god of this world </a:t>
            </a:r>
            <a:r>
              <a:rPr lang="en-US" sz="2400" dirty="0" smtClean="0"/>
              <a:t>has blinded the minds of the unbelieving, that they might not see the light of the gospel of the glory of Christ, who is the image of God.” (2 Corinthians 4:4)</a:t>
            </a:r>
            <a:endParaRPr lang="en-US" sz="2400" dirty="0"/>
          </a:p>
        </p:txBody>
      </p:sp>
      <p:sp>
        <p:nvSpPr>
          <p:cNvPr id="5" name="TextBox 4"/>
          <p:cNvSpPr txBox="1"/>
          <p:nvPr/>
        </p:nvSpPr>
        <p:spPr>
          <a:xfrm>
            <a:off x="1219200" y="4648200"/>
            <a:ext cx="7162800" cy="1846659"/>
          </a:xfrm>
          <a:prstGeom prst="rect">
            <a:avLst/>
          </a:prstGeom>
          <a:noFill/>
        </p:spPr>
        <p:txBody>
          <a:bodyPr wrap="square" rtlCol="0">
            <a:spAutoFit/>
          </a:bodyPr>
          <a:lstStyle/>
          <a:p>
            <a:r>
              <a:rPr lang="en-US" sz="2400" i="1" dirty="0" smtClean="0"/>
              <a:t>“in which you formerly walked according to the course of this world, according to </a:t>
            </a:r>
            <a:r>
              <a:rPr lang="en-US" sz="2400" b="1" i="1" dirty="0" smtClean="0">
                <a:solidFill>
                  <a:srgbClr val="FFFF00"/>
                </a:solidFill>
              </a:rPr>
              <a:t>the prince of the power of the air</a:t>
            </a:r>
            <a:r>
              <a:rPr lang="en-US" sz="2400" i="1" dirty="0" smtClean="0"/>
              <a:t>, of the spirit that is now working in the sons of disobedience.( Ephesians 2:2)</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60000"/>
                    <a:lumOff val="40000"/>
                  </a:schemeClr>
                </a:solidFill>
              </a:rPr>
              <a:t>In the Beginning</a:t>
            </a:r>
            <a:endParaRPr lang="en-US" dirty="0">
              <a:solidFill>
                <a:schemeClr val="accent2">
                  <a:lumMod val="60000"/>
                  <a:lumOff val="40000"/>
                </a:schemeClr>
              </a:solidFill>
            </a:endParaRPr>
          </a:p>
        </p:txBody>
      </p:sp>
      <p:sp>
        <p:nvSpPr>
          <p:cNvPr id="3" name="TextBox 2"/>
          <p:cNvSpPr txBox="1"/>
          <p:nvPr/>
        </p:nvSpPr>
        <p:spPr>
          <a:xfrm>
            <a:off x="1270000" y="1844119"/>
            <a:ext cx="6350000" cy="4846070"/>
          </a:xfrm>
          <a:prstGeom prst="rect">
            <a:avLst/>
          </a:prstGeom>
          <a:noFill/>
        </p:spPr>
        <p:txBody>
          <a:bodyPr vert="horz" rtlCol="0">
            <a:spAutoFit/>
          </a:bodyPr>
          <a:lstStyle/>
          <a:p>
            <a:pPr>
              <a:lnSpc>
                <a:spcPct val="115000"/>
              </a:lnSpc>
              <a:spcAft>
                <a:spcPts val="1000"/>
              </a:spcAft>
            </a:pPr>
            <a:r>
              <a:rPr lang="en-US" sz="3200" dirty="0">
                <a:latin typeface="Calibri"/>
              </a:rPr>
              <a:t>“</a:t>
            </a:r>
            <a:r>
              <a:rPr lang="en-US" sz="3200" i="1" dirty="0">
                <a:latin typeface="Calibri"/>
              </a:rPr>
              <a:t>I</a:t>
            </a:r>
            <a:r>
              <a:rPr lang="en-US" sz="3200" i="1" cap="small" dirty="0">
                <a:latin typeface="Calibri"/>
              </a:rPr>
              <a:t>n</a:t>
            </a:r>
            <a:r>
              <a:rPr lang="en-US" sz="3200" i="1" dirty="0">
                <a:latin typeface="Calibri"/>
              </a:rPr>
              <a:t> the beginning God created the heavens and the earth</a:t>
            </a:r>
            <a:r>
              <a:rPr lang="en-US" sz="3200" i="1" dirty="0" smtClean="0">
                <a:latin typeface="Calibri"/>
              </a:rPr>
              <a:t>.</a:t>
            </a:r>
          </a:p>
          <a:p>
            <a:pPr>
              <a:lnSpc>
                <a:spcPct val="115000"/>
              </a:lnSpc>
              <a:spcAft>
                <a:spcPts val="1000"/>
              </a:spcAft>
            </a:pPr>
            <a:r>
              <a:rPr lang="en-US" sz="3200" i="1" dirty="0" smtClean="0">
                <a:solidFill>
                  <a:schemeClr val="accent2">
                    <a:lumMod val="60000"/>
                    <a:lumOff val="40000"/>
                  </a:schemeClr>
                </a:solidFill>
                <a:latin typeface="Calibri"/>
              </a:rPr>
              <a:t>And </a:t>
            </a:r>
            <a:r>
              <a:rPr lang="en-US" sz="3200" i="1" dirty="0">
                <a:solidFill>
                  <a:schemeClr val="accent2">
                    <a:lumMod val="60000"/>
                    <a:lumOff val="40000"/>
                  </a:schemeClr>
                </a:solidFill>
                <a:latin typeface="Calibri"/>
              </a:rPr>
              <a:t>the earth was formless and void</a:t>
            </a:r>
            <a:r>
              <a:rPr lang="en-US" sz="3200" i="1" dirty="0">
                <a:latin typeface="Calibri"/>
              </a:rPr>
              <a:t>, and darkness was over the surface of the deep; and the Spirit of God was moving over the surface of the waters</a:t>
            </a:r>
            <a:r>
              <a:rPr lang="en-US" sz="3200" i="1" dirty="0" smtClean="0">
                <a:latin typeface="Calibri"/>
              </a:rPr>
              <a:t>.</a:t>
            </a:r>
            <a:r>
              <a:rPr lang="en-US" sz="3200" dirty="0" smtClean="0">
                <a:latin typeface="Calibri"/>
              </a:rPr>
              <a:t>”</a:t>
            </a:r>
          </a:p>
          <a:p>
            <a:pPr>
              <a:lnSpc>
                <a:spcPct val="115000"/>
              </a:lnSpc>
              <a:spcAft>
                <a:spcPts val="1000"/>
              </a:spcAft>
            </a:pPr>
            <a:r>
              <a:rPr lang="en-US" sz="3200" dirty="0">
                <a:latin typeface="Calibri"/>
              </a:rPr>
              <a:t>	</a:t>
            </a:r>
            <a:r>
              <a:rPr lang="en-US" sz="3200" dirty="0" smtClean="0">
                <a:latin typeface="Calibri"/>
              </a:rPr>
              <a:t>	Genesis </a:t>
            </a:r>
            <a:r>
              <a:rPr lang="en-US" sz="3200" dirty="0">
                <a:latin typeface="Calibri"/>
              </a:rPr>
              <a:t>1:1–2, </a:t>
            </a:r>
            <a:r>
              <a:rPr lang="en-US" sz="3200" dirty="0" smtClean="0">
                <a:latin typeface="Calibri"/>
              </a:rPr>
              <a:t>NASB </a:t>
            </a:r>
            <a:endParaRPr lang="en-US" sz="3200" dirty="0">
              <a:effectLst/>
              <a:latin typeface="Calibri"/>
            </a:endParaRPr>
          </a:p>
        </p:txBody>
      </p:sp>
    </p:spTree>
    <p:extLst>
      <p:ext uri="{BB962C8B-B14F-4D97-AF65-F5344CB8AC3E}">
        <p14:creationId xmlns:p14="http://schemas.microsoft.com/office/powerpoint/2010/main" val="10547677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God’s Offensive Force</a:t>
            </a:r>
            <a:endParaRPr lang="en-US" dirty="0">
              <a:solidFill>
                <a:srgbClr val="FFFF00"/>
              </a:solidFill>
            </a:endParaRPr>
          </a:p>
        </p:txBody>
      </p:sp>
      <p:sp>
        <p:nvSpPr>
          <p:cNvPr id="3" name="TextBox 2"/>
          <p:cNvSpPr txBox="1"/>
          <p:nvPr/>
        </p:nvSpPr>
        <p:spPr>
          <a:xfrm>
            <a:off x="762000" y="1447800"/>
            <a:ext cx="7696200" cy="5539978"/>
          </a:xfrm>
          <a:prstGeom prst="rect">
            <a:avLst/>
          </a:prstGeom>
          <a:noFill/>
        </p:spPr>
        <p:txBody>
          <a:bodyPr wrap="square" rtlCol="0">
            <a:spAutoFit/>
          </a:bodyPr>
          <a:lstStyle/>
          <a:p>
            <a:r>
              <a:rPr lang="en-US" sz="2800" b="1" i="1" dirty="0" smtClean="0">
                <a:solidFill>
                  <a:srgbClr val="FFFF00"/>
                </a:solidFill>
              </a:rPr>
              <a:t>Reflect His Image:</a:t>
            </a:r>
          </a:p>
          <a:p>
            <a:endParaRPr lang="en-US" sz="2800" i="1" dirty="0" smtClean="0"/>
          </a:p>
          <a:p>
            <a:r>
              <a:rPr lang="en-US" sz="2800" i="1" dirty="0" smtClean="0"/>
              <a:t>Then God said, “Let Us make man in Our image, according to Our likeness; </a:t>
            </a:r>
          </a:p>
          <a:p>
            <a:endParaRPr lang="en-US" sz="2800" i="1" dirty="0" smtClean="0"/>
          </a:p>
          <a:p>
            <a:r>
              <a:rPr lang="en-US" sz="2800" b="1" i="1" dirty="0" smtClean="0">
                <a:solidFill>
                  <a:srgbClr val="FFFF00"/>
                </a:solidFill>
              </a:rPr>
              <a:t>Rule over the Satan’s world:</a:t>
            </a:r>
          </a:p>
          <a:p>
            <a:endParaRPr lang="en-US" sz="2800" i="1" dirty="0" smtClean="0"/>
          </a:p>
          <a:p>
            <a:r>
              <a:rPr lang="en-US" sz="2800" i="1" dirty="0" smtClean="0"/>
              <a:t>and let them rule over the fish of the sea and over the birds of the sky and over the cattle and over all the earth, and over every creeping thing that creeps on the earth.” </a:t>
            </a:r>
          </a:p>
          <a:p>
            <a:r>
              <a:rPr lang="en-US" sz="2800" i="1" dirty="0" smtClean="0"/>
              <a:t>						   Gen 1:26</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God’s Offensive Force</a:t>
            </a:r>
            <a:endParaRPr lang="en-US" dirty="0">
              <a:solidFill>
                <a:srgbClr val="FFFF00"/>
              </a:solidFill>
            </a:endParaRPr>
          </a:p>
        </p:txBody>
      </p:sp>
      <p:sp>
        <p:nvSpPr>
          <p:cNvPr id="3" name="TextBox 2"/>
          <p:cNvSpPr txBox="1"/>
          <p:nvPr/>
        </p:nvSpPr>
        <p:spPr>
          <a:xfrm>
            <a:off x="1066800" y="1676400"/>
            <a:ext cx="7239000" cy="4247317"/>
          </a:xfrm>
          <a:prstGeom prst="rect">
            <a:avLst/>
          </a:prstGeom>
          <a:noFill/>
        </p:spPr>
        <p:txBody>
          <a:bodyPr wrap="square" rtlCol="0">
            <a:spAutoFit/>
          </a:bodyPr>
          <a:lstStyle/>
          <a:p>
            <a:r>
              <a:rPr lang="en-US" sz="2800" b="1" i="1" dirty="0" smtClean="0">
                <a:solidFill>
                  <a:srgbClr val="FFFF00"/>
                </a:solidFill>
              </a:rPr>
              <a:t>Reproduce a Godly Seed</a:t>
            </a:r>
          </a:p>
          <a:p>
            <a:endParaRPr lang="en-US" sz="2800" i="1" dirty="0" smtClean="0"/>
          </a:p>
          <a:p>
            <a:r>
              <a:rPr lang="en-US" sz="2800" i="1" dirty="0" smtClean="0"/>
              <a:t>27 And God created man in His own image, in the image of God He created him; male and female He created them. V. 27</a:t>
            </a:r>
          </a:p>
          <a:p>
            <a:endParaRPr lang="en-US" sz="2800" i="1" dirty="0" smtClean="0"/>
          </a:p>
          <a:p>
            <a:r>
              <a:rPr lang="en-US" sz="2800" dirty="0" smtClean="0"/>
              <a:t>God blessed them; and God said to them, “﻿﻿Be fruitful and multiply, and fill the earth, and subdue it; </a:t>
            </a:r>
            <a:r>
              <a:rPr lang="en-US" sz="2800" i="1" dirty="0" smtClean="0"/>
              <a:t>v. 28</a:t>
            </a:r>
            <a:endParaRPr lang="en-US" sz="2800"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Quest for Meaning</a:t>
            </a:r>
            <a:endParaRPr lang="en-US" dirty="0">
              <a:solidFill>
                <a:srgbClr val="FFFF00"/>
              </a:solidFill>
            </a:endParaRPr>
          </a:p>
        </p:txBody>
      </p:sp>
      <p:grpSp>
        <p:nvGrpSpPr>
          <p:cNvPr id="10" name="Group 9"/>
          <p:cNvGrpSpPr/>
          <p:nvPr/>
        </p:nvGrpSpPr>
        <p:grpSpPr>
          <a:xfrm>
            <a:off x="1066800" y="1828800"/>
            <a:ext cx="5562600" cy="1219200"/>
            <a:chOff x="1066800" y="1828800"/>
            <a:chExt cx="5562600" cy="1219200"/>
          </a:xfrm>
        </p:grpSpPr>
        <p:sp>
          <p:nvSpPr>
            <p:cNvPr id="3" name="Rounded Rectangle 2"/>
            <p:cNvSpPr/>
            <p:nvPr/>
          </p:nvSpPr>
          <p:spPr>
            <a:xfrm>
              <a:off x="1066800" y="1828800"/>
              <a:ext cx="5562600" cy="1219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600200" y="2057400"/>
              <a:ext cx="3962400" cy="76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Ancient World </a:t>
              </a:r>
            </a:p>
            <a:p>
              <a:pPr algn="ctr"/>
              <a:r>
                <a:rPr lang="en-US" sz="2800" b="1" dirty="0" smtClean="0">
                  <a:solidFill>
                    <a:schemeClr val="accent2">
                      <a:lumMod val="60000"/>
                      <a:lumOff val="40000"/>
                    </a:schemeClr>
                  </a:solidFill>
                </a:rPr>
                <a:t>Certain knowledge</a:t>
              </a:r>
              <a:endParaRPr lang="en-US" sz="2800" b="1" dirty="0">
                <a:solidFill>
                  <a:schemeClr val="accent2">
                    <a:lumMod val="60000"/>
                    <a:lumOff val="40000"/>
                  </a:schemeClr>
                </a:solidFill>
              </a:endParaRPr>
            </a:p>
          </p:txBody>
        </p:sp>
      </p:grpSp>
      <p:grpSp>
        <p:nvGrpSpPr>
          <p:cNvPr id="11" name="Group 10"/>
          <p:cNvGrpSpPr/>
          <p:nvPr/>
        </p:nvGrpSpPr>
        <p:grpSpPr>
          <a:xfrm>
            <a:off x="1447800" y="3505200"/>
            <a:ext cx="5562600" cy="1219200"/>
            <a:chOff x="1447800" y="3505200"/>
            <a:chExt cx="5562600" cy="1219200"/>
          </a:xfrm>
        </p:grpSpPr>
        <p:sp>
          <p:nvSpPr>
            <p:cNvPr id="6" name="Rounded Rectangle 5"/>
            <p:cNvSpPr/>
            <p:nvPr/>
          </p:nvSpPr>
          <p:spPr>
            <a:xfrm>
              <a:off x="1447800" y="3505200"/>
              <a:ext cx="5562600" cy="1219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981200" y="3733800"/>
              <a:ext cx="3962400" cy="76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Mediaeval World </a:t>
              </a:r>
            </a:p>
            <a:p>
              <a:pPr algn="ctr"/>
              <a:r>
                <a:rPr lang="en-US" sz="2800" b="1" dirty="0" smtClean="0">
                  <a:solidFill>
                    <a:schemeClr val="accent2">
                      <a:lumMod val="60000"/>
                      <a:lumOff val="40000"/>
                    </a:schemeClr>
                  </a:solidFill>
                </a:rPr>
                <a:t>Forgiveness</a:t>
              </a:r>
              <a:endParaRPr lang="en-US" sz="2800" b="1" dirty="0">
                <a:solidFill>
                  <a:schemeClr val="accent2">
                    <a:lumMod val="60000"/>
                    <a:lumOff val="40000"/>
                  </a:schemeClr>
                </a:solidFill>
              </a:endParaRPr>
            </a:p>
          </p:txBody>
        </p:sp>
      </p:grpSp>
      <p:grpSp>
        <p:nvGrpSpPr>
          <p:cNvPr id="12" name="Group 11"/>
          <p:cNvGrpSpPr/>
          <p:nvPr/>
        </p:nvGrpSpPr>
        <p:grpSpPr>
          <a:xfrm>
            <a:off x="1752600" y="5181600"/>
            <a:ext cx="5562600" cy="1219200"/>
            <a:chOff x="1752600" y="5181600"/>
            <a:chExt cx="5562600" cy="1219200"/>
          </a:xfrm>
        </p:grpSpPr>
        <p:sp>
          <p:nvSpPr>
            <p:cNvPr id="8" name="Rounded Rectangle 7"/>
            <p:cNvSpPr/>
            <p:nvPr/>
          </p:nvSpPr>
          <p:spPr>
            <a:xfrm>
              <a:off x="1752600" y="5181600"/>
              <a:ext cx="5562600" cy="1219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86000" y="5410200"/>
              <a:ext cx="3962400" cy="76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Modern World </a:t>
              </a:r>
            </a:p>
            <a:p>
              <a:pPr algn="ctr"/>
              <a:r>
                <a:rPr lang="en-US" sz="2800" b="1" dirty="0" smtClean="0">
                  <a:solidFill>
                    <a:schemeClr val="accent2">
                      <a:lumMod val="60000"/>
                      <a:lumOff val="40000"/>
                    </a:schemeClr>
                  </a:solidFill>
                </a:rPr>
                <a:t>Meaning</a:t>
              </a:r>
              <a:endParaRPr lang="en-US" sz="2800" b="1" dirty="0">
                <a:solidFill>
                  <a:schemeClr val="accent2">
                    <a:lumMod val="60000"/>
                    <a:lumOff val="40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85800" y="1143000"/>
          <a:ext cx="79248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10"/>
          <p:cNvGrpSpPr/>
          <p:nvPr/>
        </p:nvGrpSpPr>
        <p:grpSpPr>
          <a:xfrm>
            <a:off x="6248400" y="457200"/>
            <a:ext cx="2438400" cy="1524000"/>
            <a:chOff x="6248400" y="457200"/>
            <a:chExt cx="2438400" cy="1524000"/>
          </a:xfrm>
        </p:grpSpPr>
        <p:sp>
          <p:nvSpPr>
            <p:cNvPr id="6" name="TextBox 5"/>
            <p:cNvSpPr txBox="1"/>
            <p:nvPr/>
          </p:nvSpPr>
          <p:spPr>
            <a:xfrm>
              <a:off x="6248400" y="457200"/>
              <a:ext cx="2438400" cy="830997"/>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Manifest  His Glory</a:t>
              </a:r>
              <a:endParaRPr lang="en-US" sz="2400" b="1" dirty="0">
                <a:ln>
                  <a:solidFill>
                    <a:srgbClr val="FFFF00"/>
                  </a:solidFill>
                </a:ln>
                <a:solidFill>
                  <a:srgbClr val="FFFF00"/>
                </a:solidFill>
              </a:endParaRPr>
            </a:p>
          </p:txBody>
        </p:sp>
        <p:cxnSp>
          <p:nvCxnSpPr>
            <p:cNvPr id="10" name="Straight Connector 9"/>
            <p:cNvCxnSpPr/>
            <p:nvPr/>
          </p:nvCxnSpPr>
          <p:spPr>
            <a:xfrm rot="5400000">
              <a:off x="7238999"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Manifestation of His Glory</a:t>
            </a:r>
            <a:endParaRPr lang="en-US" dirty="0">
              <a:solidFill>
                <a:srgbClr val="FFFF00"/>
              </a:solidFill>
            </a:endParaRPr>
          </a:p>
        </p:txBody>
      </p:sp>
      <p:sp>
        <p:nvSpPr>
          <p:cNvPr id="3" name="TextBox 2"/>
          <p:cNvSpPr txBox="1"/>
          <p:nvPr/>
        </p:nvSpPr>
        <p:spPr>
          <a:xfrm>
            <a:off x="1066800" y="1752600"/>
            <a:ext cx="7010400" cy="4247317"/>
          </a:xfrm>
          <a:prstGeom prst="rect">
            <a:avLst/>
          </a:prstGeom>
          <a:noFill/>
        </p:spPr>
        <p:txBody>
          <a:bodyPr wrap="square" rtlCol="0">
            <a:spAutoFit/>
          </a:bodyPr>
          <a:lstStyle/>
          <a:p>
            <a:r>
              <a:rPr lang="en-US" sz="2800" i="1" dirty="0" smtClean="0"/>
              <a:t>For from Him and through Him and to Him are all things. </a:t>
            </a:r>
            <a:r>
              <a:rPr lang="en-US" sz="2800" b="1" i="1" dirty="0" smtClean="0">
                <a:solidFill>
                  <a:srgbClr val="FFFF00"/>
                </a:solidFill>
              </a:rPr>
              <a:t>To Him be the glory forever</a:t>
            </a:r>
            <a:r>
              <a:rPr lang="en-US" sz="2800" i="1" dirty="0" smtClean="0"/>
              <a:t>. Amen. </a:t>
            </a:r>
          </a:p>
          <a:p>
            <a:r>
              <a:rPr lang="en-US" sz="2800" i="1" dirty="0" smtClean="0"/>
              <a:t>				</a:t>
            </a:r>
            <a:r>
              <a:rPr lang="en-US" sz="2400" i="1" dirty="0" smtClean="0"/>
              <a:t>Romans 11:36</a:t>
            </a:r>
          </a:p>
          <a:p>
            <a:r>
              <a:rPr lang="en-US" sz="2800" i="1" dirty="0" smtClean="0"/>
              <a:t> </a:t>
            </a:r>
          </a:p>
          <a:p>
            <a:r>
              <a:rPr lang="en-US" sz="2800" i="1" dirty="0" smtClean="0"/>
              <a:t>“For the earth will be filled With the </a:t>
            </a:r>
            <a:r>
              <a:rPr lang="en-US" sz="2800" b="1" i="1" dirty="0" smtClean="0">
                <a:solidFill>
                  <a:srgbClr val="FFFF00"/>
                </a:solidFill>
              </a:rPr>
              <a:t>knowledge of the glory of the Lord, </a:t>
            </a:r>
            <a:r>
              <a:rPr lang="en-US" sz="2800" i="1" dirty="0" smtClean="0"/>
              <a:t>As the waters cover the sea.</a:t>
            </a:r>
          </a:p>
          <a:p>
            <a:r>
              <a:rPr lang="en-US" sz="2800" i="1" dirty="0" smtClean="0"/>
              <a:t>				</a:t>
            </a:r>
            <a:r>
              <a:rPr lang="en-US" sz="2400" i="1" dirty="0" smtClean="0"/>
              <a:t>Habakkuk 2:14</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85800" y="1143000"/>
          <a:ext cx="79248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10"/>
          <p:cNvGrpSpPr/>
          <p:nvPr/>
        </p:nvGrpSpPr>
        <p:grpSpPr>
          <a:xfrm>
            <a:off x="3200400" y="457200"/>
            <a:ext cx="5486400" cy="1524000"/>
            <a:chOff x="3200400" y="457200"/>
            <a:chExt cx="5486400" cy="1524000"/>
          </a:xfrm>
        </p:grpSpPr>
        <p:sp>
          <p:nvSpPr>
            <p:cNvPr id="6" name="TextBox 5"/>
            <p:cNvSpPr txBox="1"/>
            <p:nvPr/>
          </p:nvSpPr>
          <p:spPr>
            <a:xfrm>
              <a:off x="6248400" y="457200"/>
              <a:ext cx="2438400" cy="830997"/>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Manifest  His Glory</a:t>
              </a:r>
              <a:endParaRPr lang="en-US" sz="2400" b="1" dirty="0">
                <a:ln>
                  <a:solidFill>
                    <a:srgbClr val="FFFF00"/>
                  </a:solidFill>
                </a:ln>
                <a:solidFill>
                  <a:srgbClr val="FFFF00"/>
                </a:solidFill>
              </a:endParaRPr>
            </a:p>
          </p:txBody>
        </p:sp>
        <p:cxnSp>
          <p:nvCxnSpPr>
            <p:cNvPr id="10" name="Straight Connector 9"/>
            <p:cNvCxnSpPr/>
            <p:nvPr/>
          </p:nvCxnSpPr>
          <p:spPr>
            <a:xfrm rot="5400000">
              <a:off x="7238999"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00400" y="457200"/>
              <a:ext cx="2438400" cy="830997"/>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Establish His Rule </a:t>
              </a:r>
              <a:endParaRPr lang="en-US" sz="2400" b="1" dirty="0">
                <a:ln>
                  <a:solidFill>
                    <a:srgbClr val="FFFF00"/>
                  </a:solidFill>
                </a:ln>
                <a:solidFill>
                  <a:srgbClr val="FFFF00"/>
                </a:solidFill>
              </a:endParaRPr>
            </a:p>
          </p:txBody>
        </p:sp>
        <p:cxnSp>
          <p:nvCxnSpPr>
            <p:cNvPr id="8" name="Straight Connector 7"/>
            <p:cNvCxnSpPr/>
            <p:nvPr/>
          </p:nvCxnSpPr>
          <p:spPr>
            <a:xfrm rot="5400000">
              <a:off x="4267200"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His Creation Purposes</a:t>
            </a:r>
            <a:endParaRPr lang="en-US" dirty="0">
              <a:solidFill>
                <a:srgbClr val="FFFF00"/>
              </a:solidFill>
            </a:endParaRPr>
          </a:p>
        </p:txBody>
      </p:sp>
      <p:grpSp>
        <p:nvGrpSpPr>
          <p:cNvPr id="5" name="Group 3"/>
          <p:cNvGrpSpPr>
            <a:grpSpLocks/>
          </p:cNvGrpSpPr>
          <p:nvPr/>
        </p:nvGrpSpPr>
        <p:grpSpPr bwMode="auto">
          <a:xfrm>
            <a:off x="1371600" y="1905000"/>
            <a:ext cx="5943598" cy="1066799"/>
            <a:chOff x="384" y="1488"/>
            <a:chExt cx="2016" cy="624"/>
          </a:xfrm>
        </p:grpSpPr>
        <p:sp>
          <p:nvSpPr>
            <p:cNvPr id="6"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7" name="Text Box 5"/>
            <p:cNvSpPr txBox="1">
              <a:spLocks noChangeArrowheads="1"/>
            </p:cNvSpPr>
            <p:nvPr/>
          </p:nvSpPr>
          <p:spPr bwMode="auto">
            <a:xfrm>
              <a:off x="565" y="1565"/>
              <a:ext cx="1813" cy="486"/>
            </a:xfrm>
            <a:prstGeom prst="rect">
              <a:avLst/>
            </a:prstGeom>
            <a:noFill/>
            <a:ln w="9525">
              <a:noFill/>
              <a:miter lim="800000"/>
              <a:headEnd/>
              <a:tailEnd/>
            </a:ln>
            <a:effectLst/>
          </p:spPr>
          <p:txBody>
            <a:bodyPr wrap="square">
              <a:spAutoFit/>
            </a:bodyPr>
            <a:lstStyle/>
            <a:p>
              <a:pPr algn="ctr" eaLnBrk="0" hangingPunct="0">
                <a:spcBef>
                  <a:spcPct val="50000"/>
                </a:spcBef>
              </a:pPr>
              <a:r>
                <a:rPr lang="en-US" sz="2400" dirty="0" smtClean="0">
                  <a:latin typeface="Tahoma" charset="0"/>
                </a:rPr>
                <a:t>To Establish His Rule and Destroy the Works of the Devil</a:t>
              </a:r>
              <a:endParaRPr lang="en-US" sz="2400" dirty="0">
                <a:latin typeface="Tahoma" charset="0"/>
              </a:endParaRPr>
            </a:p>
          </p:txBody>
        </p:sp>
      </p:grpSp>
      <p:grpSp>
        <p:nvGrpSpPr>
          <p:cNvPr id="14" name="Group 3"/>
          <p:cNvGrpSpPr>
            <a:grpSpLocks/>
          </p:cNvGrpSpPr>
          <p:nvPr/>
        </p:nvGrpSpPr>
        <p:grpSpPr bwMode="auto">
          <a:xfrm>
            <a:off x="1524000" y="3581401"/>
            <a:ext cx="5943598" cy="1066799"/>
            <a:chOff x="384" y="1488"/>
            <a:chExt cx="2016" cy="624"/>
          </a:xfrm>
        </p:grpSpPr>
        <p:sp>
          <p:nvSpPr>
            <p:cNvPr id="15"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6" name="Text Box 5"/>
            <p:cNvSpPr txBox="1">
              <a:spLocks noChangeArrowheads="1"/>
            </p:cNvSpPr>
            <p:nvPr/>
          </p:nvSpPr>
          <p:spPr bwMode="auto">
            <a:xfrm>
              <a:off x="565" y="1565"/>
              <a:ext cx="1813" cy="486"/>
            </a:xfrm>
            <a:prstGeom prst="rect">
              <a:avLst/>
            </a:prstGeom>
            <a:noFill/>
            <a:ln w="9525">
              <a:noFill/>
              <a:miter lim="800000"/>
              <a:headEnd/>
              <a:tailEnd/>
            </a:ln>
            <a:effectLst/>
          </p:spPr>
          <p:txBody>
            <a:bodyPr wrap="square">
              <a:spAutoFit/>
            </a:bodyPr>
            <a:lstStyle/>
            <a:p>
              <a:pPr algn="ctr" eaLnBrk="0" hangingPunct="0">
                <a:spcBef>
                  <a:spcPct val="50000"/>
                </a:spcBef>
              </a:pPr>
              <a:r>
                <a:rPr lang="en-US" sz="2400" dirty="0" smtClean="0">
                  <a:latin typeface="Tahoma" charset="0"/>
                </a:rPr>
                <a:t>To Establish the Futility of Independence and Unbelief</a:t>
              </a:r>
              <a:endParaRPr lang="en-US" sz="2400" dirty="0">
                <a:latin typeface="Tahoma" charset="0"/>
              </a:endParaRPr>
            </a:p>
          </p:txBody>
        </p:sp>
      </p:grpSp>
      <p:grpSp>
        <p:nvGrpSpPr>
          <p:cNvPr id="17" name="Group 3"/>
          <p:cNvGrpSpPr>
            <a:grpSpLocks/>
          </p:cNvGrpSpPr>
          <p:nvPr/>
        </p:nvGrpSpPr>
        <p:grpSpPr bwMode="auto">
          <a:xfrm>
            <a:off x="1752602" y="5257801"/>
            <a:ext cx="5943598" cy="1066799"/>
            <a:chOff x="384" y="1488"/>
            <a:chExt cx="2016" cy="624"/>
          </a:xfrm>
        </p:grpSpPr>
        <p:sp>
          <p:nvSpPr>
            <p:cNvPr id="18"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9" name="Text Box 5"/>
            <p:cNvSpPr txBox="1">
              <a:spLocks noChangeArrowheads="1"/>
            </p:cNvSpPr>
            <p:nvPr/>
          </p:nvSpPr>
          <p:spPr bwMode="auto">
            <a:xfrm>
              <a:off x="565" y="1565"/>
              <a:ext cx="1813" cy="486"/>
            </a:xfrm>
            <a:prstGeom prst="rect">
              <a:avLst/>
            </a:prstGeom>
            <a:noFill/>
            <a:ln w="9525">
              <a:noFill/>
              <a:miter lim="800000"/>
              <a:headEnd/>
              <a:tailEnd/>
            </a:ln>
            <a:effectLst/>
          </p:spPr>
          <p:txBody>
            <a:bodyPr wrap="square">
              <a:spAutoFit/>
            </a:bodyPr>
            <a:lstStyle/>
            <a:p>
              <a:pPr algn="ctr" eaLnBrk="0" hangingPunct="0">
                <a:spcBef>
                  <a:spcPct val="50000"/>
                </a:spcBef>
              </a:pPr>
              <a:r>
                <a:rPr lang="en-US" sz="2400" dirty="0" smtClean="0">
                  <a:latin typeface="Tahoma" charset="0"/>
                </a:rPr>
                <a:t>To Model and Participate in a Moral Response to the Satan’s Challenge</a:t>
              </a:r>
              <a:endParaRPr lang="en-US" sz="2400" dirty="0">
                <a:latin typeface="Tahoma"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rgbClr val="FFFF00"/>
                </a:solidFill>
              </a:rPr>
              <a:t>The Humility of Christ</a:t>
            </a:r>
            <a:endParaRPr lang="en-US" dirty="0">
              <a:solidFill>
                <a:srgbClr val="FFFF00"/>
              </a:solidFill>
            </a:endParaRPr>
          </a:p>
        </p:txBody>
      </p:sp>
      <p:sp>
        <p:nvSpPr>
          <p:cNvPr id="3" name="TextBox 2"/>
          <p:cNvSpPr txBox="1"/>
          <p:nvPr/>
        </p:nvSpPr>
        <p:spPr>
          <a:xfrm>
            <a:off x="457200" y="1130379"/>
            <a:ext cx="7924800" cy="6032421"/>
          </a:xfrm>
          <a:prstGeom prst="rect">
            <a:avLst/>
          </a:prstGeom>
          <a:noFill/>
        </p:spPr>
        <p:txBody>
          <a:bodyPr wrap="square" rtlCol="0">
            <a:spAutoFit/>
          </a:bodyPr>
          <a:lstStyle/>
          <a:p>
            <a:r>
              <a:rPr lang="en-US" sz="2300" dirty="0" smtClean="0"/>
              <a:t>Who, being in very nature﻿﻿ God, did not consider equality with God something to be grasped, </a:t>
            </a:r>
          </a:p>
          <a:p>
            <a:r>
              <a:rPr lang="en-US" sz="2300" dirty="0" smtClean="0"/>
              <a:t>but made himself nothing,  taking the very nature﻿﻿ of a servant,  being made in human likeness. </a:t>
            </a:r>
          </a:p>
          <a:p>
            <a:r>
              <a:rPr lang="en-US" sz="2300" dirty="0" smtClean="0"/>
              <a:t> </a:t>
            </a:r>
          </a:p>
          <a:p>
            <a:r>
              <a:rPr lang="en-US" sz="2300" dirty="0" smtClean="0"/>
              <a:t> And being found in appearance as a man, </a:t>
            </a:r>
          </a:p>
          <a:p>
            <a:r>
              <a:rPr lang="en-US" sz="2300" dirty="0" smtClean="0"/>
              <a:t>he humbled himself  and became obedient to death—  even death on a cross! </a:t>
            </a:r>
          </a:p>
          <a:p>
            <a:endParaRPr lang="en-US" sz="2300" dirty="0" smtClean="0"/>
          </a:p>
          <a:p>
            <a:r>
              <a:rPr lang="en-US" sz="2300" dirty="0" smtClean="0"/>
              <a:t>Therefore God exalted him to the highest place  and gave him the name that is above every name, </a:t>
            </a:r>
          </a:p>
          <a:p>
            <a:r>
              <a:rPr lang="en-US" sz="2300" dirty="0" smtClean="0"/>
              <a:t>that at the name of Jesus every knee should bow, </a:t>
            </a:r>
          </a:p>
          <a:p>
            <a:r>
              <a:rPr lang="en-US" sz="2300" dirty="0" smtClean="0"/>
              <a:t>in heaven and on earth and under the earth, </a:t>
            </a:r>
          </a:p>
          <a:p>
            <a:r>
              <a:rPr lang="en-US" sz="2300" dirty="0" smtClean="0"/>
              <a:t>and every tongue confess that Jesus Christ is Lord, </a:t>
            </a:r>
          </a:p>
          <a:p>
            <a:r>
              <a:rPr lang="en-US" sz="2300" dirty="0" smtClean="0"/>
              <a:t>to the glory of God the Father. </a:t>
            </a:r>
          </a:p>
          <a:p>
            <a:r>
              <a:rPr lang="en-US" sz="2300" dirty="0" smtClean="0"/>
              <a:t>					</a:t>
            </a:r>
            <a:r>
              <a:rPr lang="en-US" dirty="0" smtClean="0"/>
              <a:t>		</a:t>
            </a:r>
            <a:r>
              <a:rPr lang="en-US" sz="2000" i="1" dirty="0" err="1" smtClean="0"/>
              <a:t>Php</a:t>
            </a:r>
            <a:r>
              <a:rPr lang="en-US" sz="2000" i="1" dirty="0" smtClean="0"/>
              <a:t> 2:6-11</a:t>
            </a:r>
          </a:p>
          <a:p>
            <a:endParaRPr lang="en-US" dirty="0"/>
          </a:p>
        </p:txBody>
      </p:sp>
    </p:spTree>
    <p:extLst>
      <p:ext uri="{BB962C8B-B14F-4D97-AF65-F5344CB8AC3E}">
        <p14:creationId xmlns:p14="http://schemas.microsoft.com/office/powerpoint/2010/main" val="2362462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solidFill>
                  <a:srgbClr val="FFFF00"/>
                </a:solidFill>
              </a:rPr>
              <a:t>The Hinge of History</a:t>
            </a:r>
            <a:endParaRPr lang="en-US" dirty="0">
              <a:solidFill>
                <a:srgbClr val="FFFF00"/>
              </a:solidFill>
            </a:endParaRPr>
          </a:p>
        </p:txBody>
      </p:sp>
      <p:sp>
        <p:nvSpPr>
          <p:cNvPr id="3" name="Content Placeholder 2"/>
          <p:cNvSpPr>
            <a:spLocks noGrp="1"/>
          </p:cNvSpPr>
          <p:nvPr>
            <p:ph sz="half" idx="1"/>
          </p:nvPr>
        </p:nvSpPr>
        <p:spPr>
          <a:xfrm>
            <a:off x="457200" y="2895600"/>
            <a:ext cx="4038600" cy="2514600"/>
          </a:xfrm>
        </p:spPr>
        <p:txBody>
          <a:bodyPr/>
          <a:lstStyle/>
          <a:p>
            <a:r>
              <a:rPr lang="en-US" dirty="0" smtClean="0"/>
              <a:t>A creature</a:t>
            </a:r>
          </a:p>
          <a:p>
            <a:r>
              <a:rPr lang="en-US" dirty="0" smtClean="0"/>
              <a:t>Demanded his rights</a:t>
            </a:r>
          </a:p>
          <a:p>
            <a:r>
              <a:rPr lang="en-US" dirty="0" smtClean="0"/>
              <a:t>Sought to be like God</a:t>
            </a:r>
          </a:p>
          <a:p>
            <a:r>
              <a:rPr lang="en-US" dirty="0" smtClean="0"/>
              <a:t>Destruction</a:t>
            </a:r>
            <a:endParaRPr lang="en-US" dirty="0"/>
          </a:p>
        </p:txBody>
      </p:sp>
      <p:sp>
        <p:nvSpPr>
          <p:cNvPr id="4" name="Content Placeholder 3"/>
          <p:cNvSpPr>
            <a:spLocks noGrp="1"/>
          </p:cNvSpPr>
          <p:nvPr>
            <p:ph sz="half" idx="2"/>
          </p:nvPr>
        </p:nvSpPr>
        <p:spPr>
          <a:xfrm>
            <a:off x="4648200" y="2895600"/>
            <a:ext cx="4038600" cy="2895600"/>
          </a:xfrm>
        </p:spPr>
        <p:txBody>
          <a:bodyPr/>
          <a:lstStyle/>
          <a:p>
            <a:r>
              <a:rPr lang="en-US" dirty="0" smtClean="0"/>
              <a:t>The Nature of God</a:t>
            </a:r>
          </a:p>
          <a:p>
            <a:r>
              <a:rPr lang="en-US" dirty="0" smtClean="0"/>
              <a:t>Did not grasp onto his rights</a:t>
            </a:r>
          </a:p>
          <a:p>
            <a:r>
              <a:rPr lang="en-US" dirty="0" smtClean="0"/>
              <a:t>Became like those he came to serve</a:t>
            </a:r>
          </a:p>
          <a:p>
            <a:r>
              <a:rPr lang="en-US" dirty="0" smtClean="0"/>
              <a:t>Exaltation</a:t>
            </a:r>
            <a:endParaRPr lang="en-US" dirty="0"/>
          </a:p>
        </p:txBody>
      </p:sp>
      <p:sp>
        <p:nvSpPr>
          <p:cNvPr id="5" name="TextBox 4"/>
          <p:cNvSpPr txBox="1"/>
          <p:nvPr/>
        </p:nvSpPr>
        <p:spPr>
          <a:xfrm>
            <a:off x="4267200" y="1447800"/>
            <a:ext cx="3886200" cy="1077218"/>
          </a:xfrm>
          <a:prstGeom prst="rect">
            <a:avLst/>
          </a:prstGeom>
          <a:noFill/>
        </p:spPr>
        <p:txBody>
          <a:bodyPr wrap="square" rtlCol="0">
            <a:spAutoFit/>
          </a:bodyPr>
          <a:lstStyle/>
          <a:p>
            <a:pPr algn="ctr"/>
            <a:r>
              <a:rPr lang="en-US" sz="3200" b="1" dirty="0" smtClean="0">
                <a:solidFill>
                  <a:srgbClr val="FFFF00"/>
                </a:solidFill>
              </a:rPr>
              <a:t>The Lord Jesus Christ</a:t>
            </a:r>
            <a:endParaRPr lang="en-US" sz="3200" b="1" dirty="0">
              <a:solidFill>
                <a:srgbClr val="FFFF00"/>
              </a:solidFill>
            </a:endParaRPr>
          </a:p>
        </p:txBody>
      </p:sp>
      <p:sp>
        <p:nvSpPr>
          <p:cNvPr id="6" name="TextBox 5"/>
          <p:cNvSpPr txBox="1"/>
          <p:nvPr/>
        </p:nvSpPr>
        <p:spPr>
          <a:xfrm>
            <a:off x="762000" y="1447800"/>
            <a:ext cx="2819400" cy="1077218"/>
          </a:xfrm>
          <a:prstGeom prst="rect">
            <a:avLst/>
          </a:prstGeom>
          <a:noFill/>
        </p:spPr>
        <p:txBody>
          <a:bodyPr wrap="square" rtlCol="0">
            <a:spAutoFit/>
          </a:bodyPr>
          <a:lstStyle/>
          <a:p>
            <a:pPr algn="ctr"/>
            <a:r>
              <a:rPr lang="en-US" sz="3200" b="1" dirty="0" smtClean="0">
                <a:solidFill>
                  <a:srgbClr val="FFFF00"/>
                </a:solidFill>
              </a:rPr>
              <a:t>The Shining One</a:t>
            </a:r>
            <a:endParaRPr lang="en-US" sz="3200" b="1" dirty="0">
              <a:solidFill>
                <a:srgbClr val="FFFF00"/>
              </a:solidFill>
            </a:endParaRPr>
          </a:p>
        </p:txBody>
      </p:sp>
    </p:spTree>
    <p:extLst>
      <p:ext uri="{BB962C8B-B14F-4D97-AF65-F5344CB8AC3E}">
        <p14:creationId xmlns:p14="http://schemas.microsoft.com/office/powerpoint/2010/main" val="24073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85800" y="1143000"/>
          <a:ext cx="79248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10"/>
          <p:cNvGrpSpPr/>
          <p:nvPr/>
        </p:nvGrpSpPr>
        <p:grpSpPr>
          <a:xfrm>
            <a:off x="3200400" y="457200"/>
            <a:ext cx="5486400" cy="1524000"/>
            <a:chOff x="3200400" y="457200"/>
            <a:chExt cx="5486400" cy="1524000"/>
          </a:xfrm>
        </p:grpSpPr>
        <p:sp>
          <p:nvSpPr>
            <p:cNvPr id="6" name="TextBox 5"/>
            <p:cNvSpPr txBox="1"/>
            <p:nvPr/>
          </p:nvSpPr>
          <p:spPr>
            <a:xfrm>
              <a:off x="6248400" y="457200"/>
              <a:ext cx="2438400" cy="830997"/>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Manifest  His Glory</a:t>
              </a:r>
              <a:endParaRPr lang="en-US" sz="2400" b="1" dirty="0">
                <a:ln>
                  <a:solidFill>
                    <a:srgbClr val="FFFF00"/>
                  </a:solidFill>
                </a:ln>
                <a:solidFill>
                  <a:srgbClr val="FFFF00"/>
                </a:solidFill>
              </a:endParaRPr>
            </a:p>
          </p:txBody>
        </p:sp>
        <p:cxnSp>
          <p:nvCxnSpPr>
            <p:cNvPr id="10" name="Straight Connector 9"/>
            <p:cNvCxnSpPr/>
            <p:nvPr/>
          </p:nvCxnSpPr>
          <p:spPr>
            <a:xfrm rot="5400000">
              <a:off x="7238999"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00400" y="457200"/>
              <a:ext cx="2438400" cy="830997"/>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Establish His Rule </a:t>
              </a:r>
              <a:endParaRPr lang="en-US" sz="2400" b="1" dirty="0">
                <a:ln>
                  <a:solidFill>
                    <a:srgbClr val="FFFF00"/>
                  </a:solidFill>
                </a:ln>
                <a:solidFill>
                  <a:srgbClr val="FFFF00"/>
                </a:solidFill>
              </a:endParaRPr>
            </a:p>
          </p:txBody>
        </p:sp>
        <p:cxnSp>
          <p:nvCxnSpPr>
            <p:cNvPr id="8" name="Straight Connector 7"/>
            <p:cNvCxnSpPr/>
            <p:nvPr/>
          </p:nvCxnSpPr>
          <p:spPr>
            <a:xfrm rot="5400000">
              <a:off x="4267200"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762000" y="457200"/>
            <a:ext cx="2438400" cy="1200329"/>
          </a:xfrm>
          <a:prstGeom prst="rect">
            <a:avLst/>
          </a:prstGeom>
          <a:noFill/>
        </p:spPr>
        <p:txBody>
          <a:bodyPr wrap="square" rtlCol="0">
            <a:spAutoFit/>
          </a:bodyPr>
          <a:lstStyle/>
          <a:p>
            <a:pPr algn="ctr"/>
            <a:r>
              <a:rPr lang="en-US" sz="2400" b="1" dirty="0" smtClean="0">
                <a:ln>
                  <a:solidFill>
                    <a:srgbClr val="FFFF00"/>
                  </a:solidFill>
                </a:ln>
                <a:solidFill>
                  <a:srgbClr val="FFFF00"/>
                </a:solidFill>
              </a:rPr>
              <a:t>To Raise up a Multitude of Servant Kings </a:t>
            </a:r>
            <a:endParaRPr lang="en-US" sz="2400" b="1" dirty="0">
              <a:ln>
                <a:solidFill>
                  <a:srgbClr val="FFFF00"/>
                </a:solidFill>
              </a:ln>
              <a:solidFill>
                <a:srgbClr val="FFFF00"/>
              </a:solidFill>
            </a:endParaRPr>
          </a:p>
        </p:txBody>
      </p:sp>
      <p:cxnSp>
        <p:nvCxnSpPr>
          <p:cNvPr id="11" name="Straight Connector 10"/>
          <p:cNvCxnSpPr/>
          <p:nvPr/>
        </p:nvCxnSpPr>
        <p:spPr>
          <a:xfrm rot="5400000">
            <a:off x="1828800" y="1828800"/>
            <a:ext cx="304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14"/>
          <p:cNvSpPr>
            <a:spLocks noChangeArrowheads="1"/>
          </p:cNvSpPr>
          <p:nvPr/>
        </p:nvSpPr>
        <p:spPr bwMode="auto">
          <a:xfrm>
            <a:off x="3343275" y="2514600"/>
            <a:ext cx="2238375" cy="2238375"/>
          </a:xfrm>
          <a:prstGeom prst="ellipse">
            <a:avLst/>
          </a:prstGeom>
          <a:solidFill>
            <a:schemeClr val="bg1">
              <a:lumMod val="95000"/>
              <a:lumOff val="5000"/>
            </a:schemeClr>
          </a:solidFill>
          <a:ln w="9525">
            <a:solidFill>
              <a:schemeClr val="tx2"/>
            </a:solid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p:txBody>
          <a:bodyPr/>
          <a:lstStyle/>
          <a:p>
            <a:r>
              <a:rPr lang="en-US" dirty="0" smtClean="0"/>
              <a:t>The Earth Becomes Formless and Void</a:t>
            </a:r>
            <a:endParaRPr lang="en-US" dirty="0"/>
          </a:p>
        </p:txBody>
      </p:sp>
      <p:pic>
        <p:nvPicPr>
          <p:cNvPr id="6" name="Picture 16" descr="Earth.gif"/>
          <p:cNvPicPr>
            <a:picLocks noChangeAspect="1"/>
          </p:cNvPicPr>
          <p:nvPr/>
        </p:nvPicPr>
        <p:blipFill>
          <a:blip r:embed="rId2" cstate="print"/>
          <a:srcRect/>
          <a:stretch>
            <a:fillRect/>
          </a:stretch>
        </p:blipFill>
        <p:spPr bwMode="auto">
          <a:xfrm>
            <a:off x="3067050" y="2438400"/>
            <a:ext cx="2800350" cy="250743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0"/>
                                        <p:tgtEl>
                                          <p:spTgt spid="6"/>
                                        </p:tgtEl>
                                      </p:cBhvr>
                                    </p:animEffect>
                                    <p:set>
                                      <p:cBhvr>
                                        <p:cTn id="7" dur="1" fill="hold">
                                          <p:stCondLst>
                                            <p:cond delay="4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His Redemption Purpose</a:t>
            </a:r>
            <a:endParaRPr lang="en-US" dirty="0">
              <a:solidFill>
                <a:srgbClr val="FFFF00"/>
              </a:solidFill>
            </a:endParaRPr>
          </a:p>
        </p:txBody>
      </p:sp>
      <p:grpSp>
        <p:nvGrpSpPr>
          <p:cNvPr id="5" name="Group 3"/>
          <p:cNvGrpSpPr>
            <a:grpSpLocks/>
          </p:cNvGrpSpPr>
          <p:nvPr/>
        </p:nvGrpSpPr>
        <p:grpSpPr bwMode="auto">
          <a:xfrm>
            <a:off x="1600200" y="2209800"/>
            <a:ext cx="5943598" cy="1676400"/>
            <a:chOff x="384" y="1488"/>
            <a:chExt cx="2016" cy="624"/>
          </a:xfrm>
        </p:grpSpPr>
        <p:sp>
          <p:nvSpPr>
            <p:cNvPr id="6"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7" name="Text Box 5"/>
            <p:cNvSpPr txBox="1">
              <a:spLocks noChangeArrowheads="1"/>
            </p:cNvSpPr>
            <p:nvPr/>
          </p:nvSpPr>
          <p:spPr bwMode="auto">
            <a:xfrm>
              <a:off x="565" y="1565"/>
              <a:ext cx="1813" cy="270"/>
            </a:xfrm>
            <a:prstGeom prst="rect">
              <a:avLst/>
            </a:prstGeom>
            <a:noFill/>
            <a:ln w="9525">
              <a:noFill/>
              <a:miter lim="800000"/>
              <a:headEnd/>
              <a:tailEnd/>
            </a:ln>
            <a:effectLst/>
          </p:spPr>
          <p:txBody>
            <a:bodyPr wrap="square">
              <a:spAutoFit/>
            </a:bodyPr>
            <a:lstStyle/>
            <a:p>
              <a:pPr algn="ctr" eaLnBrk="0" hangingPunct="0">
                <a:spcBef>
                  <a:spcPct val="50000"/>
                </a:spcBef>
              </a:pPr>
              <a:endParaRPr lang="en-US" sz="2400" dirty="0">
                <a:latin typeface="Tahoma" charset="0"/>
              </a:endParaRPr>
            </a:p>
          </p:txBody>
        </p:sp>
      </p:grpSp>
      <p:sp>
        <p:nvSpPr>
          <p:cNvPr id="4" name="Rectangle 3"/>
          <p:cNvSpPr/>
          <p:nvPr/>
        </p:nvSpPr>
        <p:spPr>
          <a:xfrm>
            <a:off x="2133598" y="2272605"/>
            <a:ext cx="5410200" cy="1384995"/>
          </a:xfrm>
          <a:prstGeom prst="rect">
            <a:avLst/>
          </a:prstGeom>
        </p:spPr>
        <p:txBody>
          <a:bodyPr wrap="square">
            <a:spAutoFit/>
          </a:bodyPr>
          <a:lstStyle/>
          <a:p>
            <a:r>
              <a:rPr lang="en-US" sz="2800" dirty="0" smtClean="0"/>
              <a:t>To Raise up a Multitude of Servant Kings to Rule the New Heavens and the New Earth</a:t>
            </a:r>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rgbClr val="FFFF00"/>
                </a:solidFill>
              </a:rPr>
              <a:t>Man is to rule!</a:t>
            </a:r>
            <a:endParaRPr lang="en-US" dirty="0">
              <a:solidFill>
                <a:srgbClr val="FFFF00"/>
              </a:solidFill>
            </a:endParaRPr>
          </a:p>
        </p:txBody>
      </p:sp>
      <p:sp>
        <p:nvSpPr>
          <p:cNvPr id="3" name="TextBox 2"/>
          <p:cNvSpPr txBox="1"/>
          <p:nvPr/>
        </p:nvSpPr>
        <p:spPr>
          <a:xfrm>
            <a:off x="1295400" y="1143000"/>
            <a:ext cx="7162800" cy="5755422"/>
          </a:xfrm>
          <a:prstGeom prst="rect">
            <a:avLst/>
          </a:prstGeom>
          <a:noFill/>
        </p:spPr>
        <p:txBody>
          <a:bodyPr wrap="square" rtlCol="0">
            <a:spAutoFit/>
          </a:bodyPr>
          <a:lstStyle/>
          <a:p>
            <a:r>
              <a:rPr lang="en-US" sz="2400" dirty="0" smtClean="0"/>
              <a:t>When I consider your heavens, </a:t>
            </a:r>
          </a:p>
          <a:p>
            <a:r>
              <a:rPr lang="en-US" sz="2400" dirty="0" smtClean="0"/>
              <a:t>the work of your fingers, </a:t>
            </a:r>
          </a:p>
          <a:p>
            <a:r>
              <a:rPr lang="en-US" sz="2400" dirty="0" smtClean="0"/>
              <a:t>the moon and the stars, </a:t>
            </a:r>
          </a:p>
          <a:p>
            <a:r>
              <a:rPr lang="en-US" sz="2400" dirty="0" smtClean="0"/>
              <a:t>which you have set in place, </a:t>
            </a:r>
          </a:p>
          <a:p>
            <a:endParaRPr lang="en-US" sz="2400" dirty="0" smtClean="0"/>
          </a:p>
          <a:p>
            <a:r>
              <a:rPr lang="en-US" sz="2400" dirty="0" smtClean="0"/>
              <a:t>what is man that you are mindful of him, </a:t>
            </a:r>
          </a:p>
          <a:p>
            <a:r>
              <a:rPr lang="en-US" sz="2400" dirty="0" smtClean="0"/>
              <a:t>the son of man that you care for him? </a:t>
            </a:r>
          </a:p>
          <a:p>
            <a:endParaRPr lang="en-US" sz="2400" dirty="0" smtClean="0"/>
          </a:p>
          <a:p>
            <a:r>
              <a:rPr lang="en-US" sz="2400" dirty="0" smtClean="0"/>
              <a:t>You made him a </a:t>
            </a:r>
            <a:r>
              <a:rPr lang="en-US" sz="2400" b="1" dirty="0" smtClean="0">
                <a:solidFill>
                  <a:srgbClr val="FFFF00"/>
                </a:solidFill>
              </a:rPr>
              <a:t>little lower than the heavenly beings﻿﻿  </a:t>
            </a:r>
            <a:r>
              <a:rPr lang="en-US" sz="2400" dirty="0" smtClean="0"/>
              <a:t>and crowned him with glory and honor. </a:t>
            </a:r>
          </a:p>
          <a:p>
            <a:endParaRPr lang="en-US" sz="2400" dirty="0" smtClean="0"/>
          </a:p>
          <a:p>
            <a:r>
              <a:rPr lang="en-US" sz="2400" dirty="0" smtClean="0"/>
              <a:t>"You made him </a:t>
            </a:r>
            <a:r>
              <a:rPr lang="en-US" sz="2400" b="1" dirty="0" smtClean="0">
                <a:solidFill>
                  <a:srgbClr val="FFFF00"/>
                </a:solidFill>
              </a:rPr>
              <a:t>ruler over the works of your hands</a:t>
            </a:r>
            <a:r>
              <a:rPr lang="en-US" sz="2400" dirty="0" smtClean="0"/>
              <a:t>; you put everything under his feet:”</a:t>
            </a:r>
            <a:endParaRPr lang="en-US" dirty="0" smtClean="0"/>
          </a:p>
          <a:p>
            <a:endParaRPr lang="en-US" dirty="0" smtClean="0"/>
          </a:p>
          <a:p>
            <a:r>
              <a:rPr lang="en-US" sz="2000" dirty="0" smtClean="0"/>
              <a:t>					     Ps 8:3-6, NIV</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Way of the Servant Kings</a:t>
            </a:r>
            <a:endParaRPr lang="en-US" dirty="0">
              <a:solidFill>
                <a:srgbClr val="FFFF00"/>
              </a:solidFill>
            </a:endParaRPr>
          </a:p>
        </p:txBody>
      </p:sp>
      <p:sp>
        <p:nvSpPr>
          <p:cNvPr id="3" name="TextBox 2"/>
          <p:cNvSpPr txBox="1"/>
          <p:nvPr/>
        </p:nvSpPr>
        <p:spPr>
          <a:xfrm>
            <a:off x="762000" y="1600200"/>
            <a:ext cx="7696200" cy="5355312"/>
          </a:xfrm>
          <a:prstGeom prst="rect">
            <a:avLst/>
          </a:prstGeom>
          <a:noFill/>
        </p:spPr>
        <p:txBody>
          <a:bodyPr wrap="square" rtlCol="0">
            <a:spAutoFit/>
          </a:bodyPr>
          <a:lstStyle/>
          <a:p>
            <a:r>
              <a:rPr lang="en-US" sz="2400" dirty="0" smtClean="0"/>
              <a:t>﻿﻿But Jesus called them to Himself and said, “You know that the rulers of the Gentiles lord it over them, and </a:t>
            </a:r>
            <a:r>
              <a:rPr lang="en-US" sz="2400" i="1" dirty="0" smtClean="0"/>
              <a:t>their </a:t>
            </a:r>
            <a:r>
              <a:rPr lang="en-US" sz="2400" dirty="0" smtClean="0"/>
              <a:t>great men exercise authority over them. </a:t>
            </a:r>
          </a:p>
          <a:p>
            <a:endParaRPr lang="en-US" sz="2400" dirty="0" smtClean="0"/>
          </a:p>
          <a:p>
            <a:r>
              <a:rPr lang="en-US" sz="2400" dirty="0" smtClean="0"/>
              <a:t> “It is not this way among you, ﻿﻿but </a:t>
            </a:r>
            <a:r>
              <a:rPr lang="en-US" sz="2400" b="1" dirty="0" smtClean="0">
                <a:solidFill>
                  <a:srgbClr val="FFFF00"/>
                </a:solidFill>
              </a:rPr>
              <a:t>whoever wishes to become great among you shall be your servant</a:t>
            </a:r>
            <a:r>
              <a:rPr lang="en-US" sz="2400" dirty="0" smtClean="0"/>
              <a:t>, </a:t>
            </a:r>
          </a:p>
          <a:p>
            <a:endParaRPr lang="en-US" sz="2400" dirty="0" smtClean="0"/>
          </a:p>
          <a:p>
            <a:r>
              <a:rPr lang="en-US" sz="2400" dirty="0" smtClean="0"/>
              <a:t>  and whoever wishes to be first among you shall be your slave; </a:t>
            </a:r>
          </a:p>
          <a:p>
            <a:endParaRPr lang="en-US" sz="2400" dirty="0" smtClean="0"/>
          </a:p>
          <a:p>
            <a:r>
              <a:rPr lang="en-US" sz="2400" dirty="0" smtClean="0"/>
              <a:t> just as ﻿﻿the Son of Man ﻿﻿did not come to be served, but to serve, and to give His ﻿﻿life a ransom for many.” </a:t>
            </a:r>
          </a:p>
          <a:p>
            <a:endParaRPr lang="en-US" dirty="0" smtClean="0"/>
          </a:p>
          <a:p>
            <a:r>
              <a:rPr lang="en-US" dirty="0" smtClean="0"/>
              <a:t>				      Mt 20:25-28</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Biblical Philosophy of History</a:t>
            </a:r>
            <a:endParaRPr lang="en-US" dirty="0">
              <a:solidFill>
                <a:srgbClr val="FFFF00"/>
              </a:solidFill>
            </a:endParaRPr>
          </a:p>
        </p:txBody>
      </p:sp>
      <p:grpSp>
        <p:nvGrpSpPr>
          <p:cNvPr id="3" name="Group 3"/>
          <p:cNvGrpSpPr>
            <a:grpSpLocks/>
          </p:cNvGrpSpPr>
          <p:nvPr/>
        </p:nvGrpSpPr>
        <p:grpSpPr bwMode="auto">
          <a:xfrm>
            <a:off x="1371600" y="1905000"/>
            <a:ext cx="5943598" cy="1066799"/>
            <a:chOff x="384" y="1488"/>
            <a:chExt cx="2016" cy="624"/>
          </a:xfrm>
        </p:grpSpPr>
        <p:sp>
          <p:nvSpPr>
            <p:cNvPr id="6"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7" name="Text Box 5"/>
            <p:cNvSpPr txBox="1">
              <a:spLocks noChangeArrowheads="1"/>
            </p:cNvSpPr>
            <p:nvPr/>
          </p:nvSpPr>
          <p:spPr bwMode="auto">
            <a:xfrm>
              <a:off x="513" y="1583"/>
              <a:ext cx="1813" cy="306"/>
            </a:xfrm>
            <a:prstGeom prst="rect">
              <a:avLst/>
            </a:prstGeom>
            <a:noFill/>
            <a:ln w="9525">
              <a:noFill/>
              <a:miter lim="800000"/>
              <a:headEnd/>
              <a:tailEnd/>
            </a:ln>
            <a:effectLst/>
          </p:spPr>
          <p:txBody>
            <a:bodyPr wrap="square">
              <a:spAutoFit/>
            </a:bodyPr>
            <a:lstStyle/>
            <a:p>
              <a:pPr algn="ctr" eaLnBrk="0" hangingPunct="0">
                <a:spcBef>
                  <a:spcPct val="50000"/>
                </a:spcBef>
              </a:pPr>
              <a:r>
                <a:rPr lang="en-US" sz="2800" dirty="0" smtClean="0">
                  <a:latin typeface="Tahoma" charset="0"/>
                </a:rPr>
                <a:t>Starting Point: </a:t>
              </a:r>
              <a:r>
                <a:rPr lang="en-US" sz="2400" dirty="0" smtClean="0">
                  <a:latin typeface="Tahoma" charset="0"/>
                </a:rPr>
                <a:t>Creation (Gen 1)</a:t>
              </a:r>
              <a:endParaRPr lang="en-US" sz="2400" dirty="0">
                <a:latin typeface="Tahoma" charset="0"/>
              </a:endParaRPr>
            </a:p>
          </p:txBody>
        </p:sp>
      </p:grpSp>
      <p:grpSp>
        <p:nvGrpSpPr>
          <p:cNvPr id="4" name="Group 3"/>
          <p:cNvGrpSpPr>
            <a:grpSpLocks/>
          </p:cNvGrpSpPr>
          <p:nvPr/>
        </p:nvGrpSpPr>
        <p:grpSpPr bwMode="auto">
          <a:xfrm>
            <a:off x="1524000" y="3581401"/>
            <a:ext cx="5943598" cy="1066799"/>
            <a:chOff x="384" y="1488"/>
            <a:chExt cx="2016" cy="624"/>
          </a:xfrm>
        </p:grpSpPr>
        <p:sp>
          <p:nvSpPr>
            <p:cNvPr id="15"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6" name="Text Box 5"/>
            <p:cNvSpPr txBox="1">
              <a:spLocks noChangeArrowheads="1"/>
            </p:cNvSpPr>
            <p:nvPr/>
          </p:nvSpPr>
          <p:spPr bwMode="auto">
            <a:xfrm>
              <a:off x="410" y="1533"/>
              <a:ext cx="1942" cy="522"/>
            </a:xfrm>
            <a:prstGeom prst="rect">
              <a:avLst/>
            </a:prstGeom>
            <a:noFill/>
            <a:ln w="9525">
              <a:noFill/>
              <a:miter lim="800000"/>
              <a:headEnd/>
              <a:tailEnd/>
            </a:ln>
            <a:effectLst/>
          </p:spPr>
          <p:txBody>
            <a:bodyPr wrap="square">
              <a:spAutoFit/>
            </a:bodyPr>
            <a:lstStyle/>
            <a:p>
              <a:pPr algn="ctr" eaLnBrk="0" hangingPunct="0">
                <a:spcBef>
                  <a:spcPct val="50000"/>
                </a:spcBef>
              </a:pPr>
              <a:r>
                <a:rPr lang="en-US" sz="2800" dirty="0" smtClean="0">
                  <a:latin typeface="Tahoma" charset="0"/>
                </a:rPr>
                <a:t>Controlling Principle: </a:t>
              </a:r>
              <a:r>
                <a:rPr lang="en-US" sz="2400" dirty="0" smtClean="0">
                  <a:latin typeface="Tahoma" charset="0"/>
                </a:rPr>
                <a:t>Out of the least, God will bring the greatest (Heb 2:5-9)</a:t>
              </a:r>
              <a:endParaRPr lang="en-US" sz="2400" dirty="0">
                <a:latin typeface="Tahoma" charset="0"/>
              </a:endParaRPr>
            </a:p>
          </p:txBody>
        </p:sp>
      </p:grpSp>
      <p:grpSp>
        <p:nvGrpSpPr>
          <p:cNvPr id="5" name="Group 3"/>
          <p:cNvGrpSpPr>
            <a:grpSpLocks/>
          </p:cNvGrpSpPr>
          <p:nvPr/>
        </p:nvGrpSpPr>
        <p:grpSpPr bwMode="auto">
          <a:xfrm>
            <a:off x="1752602" y="5257801"/>
            <a:ext cx="5943598" cy="1066799"/>
            <a:chOff x="384" y="1488"/>
            <a:chExt cx="2016" cy="624"/>
          </a:xfrm>
        </p:grpSpPr>
        <p:sp>
          <p:nvSpPr>
            <p:cNvPr id="18" name="Rectangle 4"/>
            <p:cNvSpPr>
              <a:spLocks noChangeArrowheads="1"/>
            </p:cNvSpPr>
            <p:nvPr/>
          </p:nvSpPr>
          <p:spPr bwMode="auto">
            <a:xfrm>
              <a:off x="384" y="1488"/>
              <a:ext cx="2016" cy="624"/>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9" name="Text Box 5"/>
            <p:cNvSpPr txBox="1">
              <a:spLocks noChangeArrowheads="1"/>
            </p:cNvSpPr>
            <p:nvPr/>
          </p:nvSpPr>
          <p:spPr bwMode="auto">
            <a:xfrm>
              <a:off x="565" y="1565"/>
              <a:ext cx="1813" cy="522"/>
            </a:xfrm>
            <a:prstGeom prst="rect">
              <a:avLst/>
            </a:prstGeom>
            <a:noFill/>
            <a:ln w="9525">
              <a:noFill/>
              <a:miter lim="800000"/>
              <a:headEnd/>
              <a:tailEnd/>
            </a:ln>
            <a:effectLst/>
          </p:spPr>
          <p:txBody>
            <a:bodyPr wrap="square">
              <a:spAutoFit/>
            </a:bodyPr>
            <a:lstStyle/>
            <a:p>
              <a:pPr algn="ctr" eaLnBrk="0" hangingPunct="0">
                <a:spcBef>
                  <a:spcPct val="50000"/>
                </a:spcBef>
              </a:pPr>
              <a:r>
                <a:rPr lang="en-US" sz="2800" dirty="0" smtClean="0">
                  <a:latin typeface="Tahoma" charset="0"/>
                </a:rPr>
                <a:t>Goal: </a:t>
              </a:r>
              <a:r>
                <a:rPr lang="en-US" sz="2400" dirty="0" smtClean="0">
                  <a:latin typeface="Tahoma" charset="0"/>
                </a:rPr>
                <a:t>The Establishment of His Rule (1 Cor. 15:26)</a:t>
              </a:r>
              <a:endParaRPr lang="en-US" sz="2400" dirty="0">
                <a:latin typeface="Tahoma" charset="0"/>
              </a:endParaRPr>
            </a:p>
          </p:txBody>
        </p:sp>
      </p:grpSp>
    </p:spTree>
    <p:extLst>
      <p:ext uri="{BB962C8B-B14F-4D97-AF65-F5344CB8AC3E}">
        <p14:creationId xmlns:p14="http://schemas.microsoft.com/office/powerpoint/2010/main" val="38968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FFFF00"/>
                </a:solidFill>
              </a:rPr>
              <a:t>The Keys to Purpose in Life</a:t>
            </a:r>
            <a:endParaRPr lang="en-US" dirty="0">
              <a:solidFill>
                <a:srgbClr val="FFFF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37670521"/>
              </p:ext>
            </p:extLst>
          </p:nvPr>
        </p:nvGraphicFramePr>
        <p:xfrm>
          <a:off x="1219200" y="914400"/>
          <a:ext cx="6934200" cy="6232996"/>
        </p:xfrm>
        <a:graphic>
          <a:graphicData uri="http://schemas.openxmlformats.org/drawingml/2006/table">
            <a:tbl>
              <a:tblPr firstRow="1" bandRow="1">
                <a:tableStyleId>{5C22544A-7EE6-4342-B048-85BDC9FD1C3A}</a:tableStyleId>
              </a:tblPr>
              <a:tblGrid>
                <a:gridCol w="3053591"/>
                <a:gridCol w="2280409"/>
                <a:gridCol w="1600200"/>
              </a:tblGrid>
              <a:tr h="839893">
                <a:tc>
                  <a:txBody>
                    <a:bodyPr/>
                    <a:lstStyle/>
                    <a:p>
                      <a:pPr algn="ctr"/>
                      <a:r>
                        <a:rPr lang="en-US" sz="2500" dirty="0" smtClean="0"/>
                        <a:t>The Divine Purpose</a:t>
                      </a:r>
                      <a:endParaRPr lang="en-US" sz="2500" dirty="0"/>
                    </a:p>
                  </a:txBody>
                  <a:tcPr marL="81280" marR="81280" marT="40640" marB="40640"/>
                </a:tc>
                <a:tc>
                  <a:txBody>
                    <a:bodyPr/>
                    <a:lstStyle/>
                    <a:p>
                      <a:pPr algn="ctr"/>
                      <a:r>
                        <a:rPr lang="en-US" sz="2500" dirty="0" smtClean="0"/>
                        <a:t>My Life Purpose</a:t>
                      </a:r>
                      <a:endParaRPr lang="en-US" sz="2500" dirty="0"/>
                    </a:p>
                  </a:txBody>
                  <a:tcPr marL="81280" marR="81280" marT="40640" marB="40640"/>
                </a:tc>
                <a:tc>
                  <a:txBody>
                    <a:bodyPr/>
                    <a:lstStyle/>
                    <a:p>
                      <a:r>
                        <a:rPr lang="en-US" sz="2500" dirty="0" smtClean="0"/>
                        <a:t>Scripture</a:t>
                      </a:r>
                      <a:endParaRPr lang="en-US" sz="2500" dirty="0"/>
                    </a:p>
                  </a:txBody>
                  <a:tcPr marL="81280" marR="81280" marT="40640" marB="40640"/>
                </a:tc>
              </a:tr>
              <a:tr h="1051396">
                <a:tc>
                  <a:txBody>
                    <a:bodyPr/>
                    <a:lstStyle/>
                    <a:p>
                      <a:r>
                        <a:rPr lang="en-US" sz="1800" dirty="0" smtClean="0"/>
                        <a:t>His </a:t>
                      </a:r>
                      <a:r>
                        <a:rPr lang="en-US" sz="1800" b="1" dirty="0" smtClean="0">
                          <a:solidFill>
                            <a:schemeClr val="bg2">
                              <a:lumMod val="75000"/>
                            </a:schemeClr>
                          </a:solidFill>
                        </a:rPr>
                        <a:t>Eternal Purpose: </a:t>
                      </a:r>
                    </a:p>
                    <a:p>
                      <a:r>
                        <a:rPr lang="en-US" sz="1800" dirty="0" smtClean="0"/>
                        <a:t>The manifestation</a:t>
                      </a:r>
                      <a:r>
                        <a:rPr lang="en-US" sz="1800" baseline="0" dirty="0" smtClean="0"/>
                        <a:t> of His Glory</a:t>
                      </a:r>
                      <a:endParaRPr lang="en-US" sz="1800" dirty="0"/>
                    </a:p>
                  </a:txBody>
                  <a:tcPr marL="81280" marR="81280" marT="40640" marB="40640"/>
                </a:tc>
                <a:tc>
                  <a:txBody>
                    <a:bodyPr/>
                    <a:lstStyle/>
                    <a:p>
                      <a:r>
                        <a:rPr lang="en-US" sz="1800" dirty="0" smtClean="0"/>
                        <a:t>How will this thought or action make God</a:t>
                      </a:r>
                      <a:r>
                        <a:rPr lang="en-US" sz="1800" baseline="0" dirty="0" smtClean="0"/>
                        <a:t> known?</a:t>
                      </a:r>
                      <a:endParaRPr lang="en-US" sz="1800" dirty="0"/>
                    </a:p>
                  </a:txBody>
                  <a:tcPr marL="81280" marR="81280" marT="40640" marB="40640"/>
                </a:tc>
                <a:tc>
                  <a:txBody>
                    <a:bodyPr/>
                    <a:lstStyle/>
                    <a:p>
                      <a:r>
                        <a:rPr lang="en-US" sz="1800" dirty="0" smtClean="0"/>
                        <a:t>1 Cor. 10:31; </a:t>
                      </a:r>
                      <a:r>
                        <a:rPr lang="en-US" sz="1800" dirty="0" err="1" smtClean="0"/>
                        <a:t>Hab</a:t>
                      </a:r>
                      <a:r>
                        <a:rPr lang="en-US" sz="1800" dirty="0" smtClean="0"/>
                        <a:t> 2;14</a:t>
                      </a:r>
                      <a:endParaRPr lang="en-US" sz="1800" dirty="0"/>
                    </a:p>
                  </a:txBody>
                  <a:tcPr marL="81280" marR="81280" marT="40640" marB="40640"/>
                </a:tc>
              </a:tr>
              <a:tr h="1788160">
                <a:tc>
                  <a:txBody>
                    <a:bodyPr/>
                    <a:lstStyle/>
                    <a:p>
                      <a:r>
                        <a:rPr lang="en-US" sz="1800" dirty="0" smtClean="0"/>
                        <a:t>His </a:t>
                      </a:r>
                      <a:r>
                        <a:rPr lang="en-US" sz="1800" b="1" dirty="0" smtClean="0">
                          <a:solidFill>
                            <a:schemeClr val="bg2">
                              <a:lumMod val="75000"/>
                            </a:schemeClr>
                          </a:solidFill>
                        </a:rPr>
                        <a:t>Creation</a:t>
                      </a:r>
                      <a:r>
                        <a:rPr lang="en-US" sz="1800" b="1" baseline="0" dirty="0" smtClean="0">
                          <a:solidFill>
                            <a:schemeClr val="bg2">
                              <a:lumMod val="75000"/>
                            </a:schemeClr>
                          </a:solidFill>
                        </a:rPr>
                        <a:t> Purpose:</a:t>
                      </a:r>
                    </a:p>
                    <a:p>
                      <a:r>
                        <a:rPr lang="en-US" sz="1800" baseline="0" dirty="0" smtClean="0"/>
                        <a:t>To demonstrate the superiority of faith and servant hood over independence and unbelief</a:t>
                      </a:r>
                      <a:endParaRPr lang="en-US" sz="1800" dirty="0"/>
                    </a:p>
                  </a:txBody>
                  <a:tcPr marL="81280" marR="81280" marT="40640" marB="40640"/>
                </a:tc>
                <a:tc>
                  <a:txBody>
                    <a:bodyPr/>
                    <a:lstStyle/>
                    <a:p>
                      <a:r>
                        <a:rPr lang="en-US" sz="1800" dirty="0" smtClean="0"/>
                        <a:t>How am I living by  faith today?</a:t>
                      </a:r>
                    </a:p>
                    <a:p>
                      <a:endParaRPr lang="en-US" sz="1800" dirty="0" smtClean="0"/>
                    </a:p>
                    <a:p>
                      <a:r>
                        <a:rPr lang="en-US" sz="1800" dirty="0" smtClean="0"/>
                        <a:t>How am I serving  and deferring to others today?</a:t>
                      </a:r>
                    </a:p>
                  </a:txBody>
                  <a:tcPr marL="81280" marR="81280" marT="40640" marB="40640"/>
                </a:tc>
                <a:tc>
                  <a:txBody>
                    <a:bodyPr/>
                    <a:lstStyle/>
                    <a:p>
                      <a:r>
                        <a:rPr lang="en-US" sz="1800" dirty="0" smtClean="0"/>
                        <a:t>Heb</a:t>
                      </a:r>
                      <a:r>
                        <a:rPr lang="en-US" sz="1800" baseline="0" dirty="0" smtClean="0"/>
                        <a:t> . 11:6</a:t>
                      </a:r>
                      <a:endParaRPr lang="en-US" sz="1800" dirty="0"/>
                    </a:p>
                  </a:txBody>
                  <a:tcPr marL="81280" marR="81280" marT="40640" marB="40640"/>
                </a:tc>
              </a:tr>
              <a:tr h="1788160">
                <a:tc>
                  <a:txBody>
                    <a:bodyPr/>
                    <a:lstStyle/>
                    <a:p>
                      <a:r>
                        <a:rPr lang="en-US" sz="1800" dirty="0" smtClean="0"/>
                        <a:t>His </a:t>
                      </a:r>
                      <a:r>
                        <a:rPr lang="en-US" sz="1800" b="1" dirty="0" smtClean="0">
                          <a:solidFill>
                            <a:schemeClr val="bg2">
                              <a:lumMod val="75000"/>
                            </a:schemeClr>
                          </a:solidFill>
                        </a:rPr>
                        <a:t>Redemption Purpose</a:t>
                      </a:r>
                      <a:r>
                        <a:rPr lang="en-US" sz="1800" b="1" dirty="0" smtClean="0"/>
                        <a:t>:</a:t>
                      </a:r>
                    </a:p>
                    <a:p>
                      <a:r>
                        <a:rPr lang="en-US" sz="1800" dirty="0" smtClean="0"/>
                        <a:t>To raise up a multitude</a:t>
                      </a:r>
                      <a:r>
                        <a:rPr lang="en-US" sz="1800" baseline="0" dirty="0" smtClean="0"/>
                        <a:t> of Servant Kings who will manifest his way of life and one day rule in the Kingdom and in the New Heaven and New Earth</a:t>
                      </a:r>
                      <a:endParaRPr lang="en-US" sz="1800" dirty="0"/>
                    </a:p>
                  </a:txBody>
                  <a:tcPr marL="81280" marR="81280" marT="40640" marB="4064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Am I pursuing the Kingdom Way of Life as taught in the Sermon on the Mount?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t>How am I living with the “end in view?</a:t>
                      </a:r>
                      <a:endParaRPr lang="en-US" sz="1800" dirty="0" smtClean="0"/>
                    </a:p>
                    <a:p>
                      <a:endParaRPr lang="en-US" sz="1800" dirty="0"/>
                    </a:p>
                  </a:txBody>
                  <a:tcPr marL="81280" marR="81280" marT="40640" marB="40640"/>
                </a:tc>
                <a:tc>
                  <a:txBody>
                    <a:bodyPr/>
                    <a:lstStyle/>
                    <a:p>
                      <a:r>
                        <a:rPr lang="en-US" sz="1800" dirty="0" smtClean="0"/>
                        <a:t>Mt. 20:25-28</a:t>
                      </a:r>
                    </a:p>
                    <a:p>
                      <a:r>
                        <a:rPr lang="en-US" sz="1800" dirty="0" smtClean="0"/>
                        <a:t>2 </a:t>
                      </a:r>
                      <a:r>
                        <a:rPr lang="en-US" sz="1800" dirty="0" err="1" smtClean="0"/>
                        <a:t>Cor</a:t>
                      </a:r>
                      <a:r>
                        <a:rPr lang="en-US" sz="1800" baseline="0" dirty="0" smtClean="0"/>
                        <a:t> 5:10</a:t>
                      </a:r>
                      <a:endParaRPr lang="en-US" sz="1800" dirty="0"/>
                    </a:p>
                  </a:txBody>
                  <a:tcPr marL="81280" marR="81280" marT="40640" marB="40640"/>
                </a:tc>
              </a:tr>
            </a:tbl>
          </a:graphicData>
        </a:graphic>
      </p:graphicFrame>
    </p:spTree>
    <p:extLst>
      <p:ext uri="{BB962C8B-B14F-4D97-AF65-F5344CB8AC3E}">
        <p14:creationId xmlns:p14="http://schemas.microsoft.com/office/powerpoint/2010/main" val="3326702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FFFF00"/>
                </a:solidFill>
              </a:rPr>
              <a:t>Not all Christians will enter into the fulfillment of human destiny</a:t>
            </a:r>
            <a:br>
              <a:rPr lang="en-US" sz="3600" dirty="0">
                <a:solidFill>
                  <a:srgbClr val="FFFF00"/>
                </a:solidFill>
              </a:rPr>
            </a:br>
            <a:endParaRPr lang="en-US" sz="3600" dirty="0">
              <a:solidFill>
                <a:srgbClr val="FFFF00"/>
              </a:solidFill>
            </a:endParaRPr>
          </a:p>
        </p:txBody>
      </p:sp>
      <p:grpSp>
        <p:nvGrpSpPr>
          <p:cNvPr id="5" name="Group 4"/>
          <p:cNvGrpSpPr/>
          <p:nvPr/>
        </p:nvGrpSpPr>
        <p:grpSpPr>
          <a:xfrm>
            <a:off x="838200" y="1752600"/>
            <a:ext cx="5257800" cy="838200"/>
            <a:chOff x="838200" y="1752600"/>
            <a:chExt cx="5257800" cy="838200"/>
          </a:xfrm>
        </p:grpSpPr>
        <p:sp>
          <p:nvSpPr>
            <p:cNvPr id="3" name="Rounded Rectangle 2"/>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95400" y="1981200"/>
              <a:ext cx="4572000" cy="400110"/>
            </a:xfrm>
            <a:prstGeom prst="rect">
              <a:avLst/>
            </a:prstGeom>
            <a:noFill/>
          </p:spPr>
          <p:txBody>
            <a:bodyPr wrap="square" rtlCol="0">
              <a:spAutoFit/>
            </a:bodyPr>
            <a:lstStyle/>
            <a:p>
              <a:r>
                <a:rPr lang="en-US" sz="2000" dirty="0" smtClean="0"/>
                <a:t>Luke 19:12-27  - 5 Cities/10 Cities</a:t>
              </a:r>
              <a:endParaRPr lang="en-US" sz="2000" dirty="0"/>
            </a:p>
          </p:txBody>
        </p:sp>
      </p:grpSp>
    </p:spTree>
    <p:extLst>
      <p:ext uri="{BB962C8B-B14F-4D97-AF65-F5344CB8AC3E}">
        <p14:creationId xmlns:p14="http://schemas.microsoft.com/office/powerpoint/2010/main" val="13742609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Parable of the Minas</a:t>
            </a:r>
            <a:endParaRPr lang="en-US" dirty="0">
              <a:solidFill>
                <a:srgbClr val="FFFF00"/>
              </a:solidFill>
            </a:endParaRPr>
          </a:p>
        </p:txBody>
      </p:sp>
      <p:sp>
        <p:nvSpPr>
          <p:cNvPr id="3" name="Rectangle 2"/>
          <p:cNvSpPr/>
          <p:nvPr/>
        </p:nvSpPr>
        <p:spPr>
          <a:xfrm>
            <a:off x="1447800" y="1600200"/>
            <a:ext cx="6248400" cy="5139869"/>
          </a:xfrm>
          <a:prstGeom prst="rect">
            <a:avLst/>
          </a:prstGeom>
        </p:spPr>
        <p:txBody>
          <a:bodyPr wrap="square">
            <a:spAutoFit/>
          </a:bodyPr>
          <a:lstStyle/>
          <a:p>
            <a:r>
              <a:rPr lang="en-US" sz="2800" b="1" i="1" dirty="0">
                <a:latin typeface="Calibri"/>
              </a:rPr>
              <a:t>And it came about that when he returned, after receiving the kingdom, he ordered that these slaves, to whom he had given the money, be called to him in order that he might know what business they had </a:t>
            </a:r>
            <a:r>
              <a:rPr lang="en-US" sz="2800" b="1" i="1" dirty="0" err="1">
                <a:latin typeface="Calibri"/>
              </a:rPr>
              <a:t>done.“And</a:t>
            </a:r>
            <a:r>
              <a:rPr lang="en-US" sz="2800" b="1" i="1" dirty="0">
                <a:latin typeface="Calibri"/>
              </a:rPr>
              <a:t> the first appeared, saying, ‘Master, your mina has made ten minas </a:t>
            </a:r>
            <a:r>
              <a:rPr lang="en-US" sz="2800" b="1" i="1" dirty="0" err="1">
                <a:latin typeface="Calibri"/>
              </a:rPr>
              <a:t>more.’“And</a:t>
            </a:r>
            <a:r>
              <a:rPr lang="en-US" sz="2800" b="1" i="1" dirty="0">
                <a:latin typeface="Calibri"/>
              </a:rPr>
              <a:t> he said to him, ‘Well done, good slave, because you have been faithful in a very little thing, be in authority over ten cities.’“</a:t>
            </a:r>
          </a:p>
          <a:p>
            <a:endParaRPr lang="en-US" sz="2000" b="1" dirty="0"/>
          </a:p>
        </p:txBody>
      </p:sp>
    </p:spTree>
    <p:extLst>
      <p:ext uri="{BB962C8B-B14F-4D97-AF65-F5344CB8AC3E}">
        <p14:creationId xmlns:p14="http://schemas.microsoft.com/office/powerpoint/2010/main" val="2744171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Parable of the Minas</a:t>
            </a:r>
            <a:endParaRPr lang="en-US" dirty="0">
              <a:solidFill>
                <a:srgbClr val="FFFF00"/>
              </a:solidFill>
            </a:endParaRPr>
          </a:p>
        </p:txBody>
      </p:sp>
      <p:sp>
        <p:nvSpPr>
          <p:cNvPr id="3" name="Rectangle 2"/>
          <p:cNvSpPr/>
          <p:nvPr/>
        </p:nvSpPr>
        <p:spPr>
          <a:xfrm>
            <a:off x="838200" y="1371600"/>
            <a:ext cx="6858000" cy="5508944"/>
          </a:xfrm>
          <a:prstGeom prst="rect">
            <a:avLst/>
          </a:prstGeom>
        </p:spPr>
        <p:txBody>
          <a:bodyPr wrap="square">
            <a:spAutoFit/>
          </a:bodyPr>
          <a:lstStyle/>
          <a:p>
            <a:pPr>
              <a:lnSpc>
                <a:spcPct val="115000"/>
              </a:lnSpc>
              <a:spcAft>
                <a:spcPts val="1000"/>
              </a:spcAft>
            </a:pPr>
            <a:r>
              <a:rPr lang="en-US" sz="2000" b="1" dirty="0" smtClean="0">
                <a:latin typeface="Calibri"/>
              </a:rPr>
              <a:t>“</a:t>
            </a:r>
            <a:r>
              <a:rPr lang="en-US" sz="2000" b="1" i="1" dirty="0" smtClean="0">
                <a:latin typeface="Calibri"/>
              </a:rPr>
              <a:t>And </a:t>
            </a:r>
            <a:r>
              <a:rPr lang="en-US" sz="2000" b="1" i="1" dirty="0">
                <a:latin typeface="Calibri"/>
              </a:rPr>
              <a:t>another came, saying, ‘Master, behold your mina, which I kept put away in a handkerchief</a:t>
            </a:r>
            <a:r>
              <a:rPr lang="en-US" sz="2000" b="1" i="1" dirty="0" smtClean="0">
                <a:latin typeface="Calibri"/>
              </a:rPr>
              <a:t>; for </a:t>
            </a:r>
            <a:r>
              <a:rPr lang="en-US" sz="2000" b="1" i="1" dirty="0">
                <a:latin typeface="Calibri"/>
              </a:rPr>
              <a:t>I was afraid of you, because you are an exacting man; you take up what you did not lay down, and reap what you did not sow</a:t>
            </a:r>
            <a:r>
              <a:rPr lang="en-US" sz="2000" b="1" i="1" dirty="0" smtClean="0">
                <a:latin typeface="Calibri"/>
              </a:rPr>
              <a:t>. ’“</a:t>
            </a:r>
            <a:r>
              <a:rPr lang="en-US" sz="2000" b="1" i="1" dirty="0">
                <a:latin typeface="Calibri"/>
              </a:rPr>
              <a:t>He *said to him, ‘By your own words I will judge you, you worthless slave. Did you know that I am an exacting man, taking up what I did not lay down, and reaping what I did not </a:t>
            </a:r>
            <a:r>
              <a:rPr lang="en-US" sz="2000" b="1" i="1" dirty="0" err="1">
                <a:latin typeface="Calibri"/>
              </a:rPr>
              <a:t>sow?‘Then</a:t>
            </a:r>
            <a:r>
              <a:rPr lang="en-US" sz="2000" b="1" i="1" dirty="0">
                <a:latin typeface="Calibri"/>
              </a:rPr>
              <a:t> why did you not put the money in the bank, and having come, I would have collected it with interest</a:t>
            </a:r>
            <a:r>
              <a:rPr lang="en-US" sz="2000" b="1" i="1" dirty="0" smtClean="0">
                <a:latin typeface="Calibri"/>
              </a:rPr>
              <a:t>?’ “</a:t>
            </a:r>
            <a:r>
              <a:rPr lang="en-US" sz="2000" b="1" i="1" dirty="0">
                <a:latin typeface="Calibri"/>
              </a:rPr>
              <a:t>And he said to the bystanders, ‘Take the mina away from him, and give it to the one who has the ten minas</a:t>
            </a:r>
            <a:r>
              <a:rPr lang="en-US" sz="2000" b="1" i="1" dirty="0" smtClean="0">
                <a:latin typeface="Calibri"/>
              </a:rPr>
              <a:t>.’ “</a:t>
            </a:r>
            <a:r>
              <a:rPr lang="en-US" sz="2000" b="1" i="1" dirty="0">
                <a:latin typeface="Calibri"/>
              </a:rPr>
              <a:t>And they said to him, ‘Master, he has ten minas already</a:t>
            </a:r>
            <a:r>
              <a:rPr lang="en-US" sz="2000" b="1" i="1" dirty="0" smtClean="0">
                <a:latin typeface="Calibri"/>
              </a:rPr>
              <a:t>.’ “</a:t>
            </a:r>
            <a:r>
              <a:rPr lang="en-US" sz="2000" b="1" i="1" dirty="0">
                <a:latin typeface="Calibri"/>
              </a:rPr>
              <a:t>I tell you, that to everyone who has shall more be given, but from the one who does not have, even what he does have shall be taken </a:t>
            </a:r>
            <a:r>
              <a:rPr lang="en-US" sz="2000" b="1" i="1" dirty="0" smtClean="0">
                <a:latin typeface="Calibri"/>
              </a:rPr>
              <a:t>away</a:t>
            </a:r>
          </a:p>
          <a:p>
            <a:pPr>
              <a:lnSpc>
                <a:spcPct val="115000"/>
              </a:lnSpc>
              <a:spcAft>
                <a:spcPts val="1000"/>
              </a:spcAft>
            </a:pPr>
            <a:r>
              <a:rPr lang="en-US" sz="2000" b="1" i="1" dirty="0">
                <a:latin typeface="Calibri"/>
              </a:rPr>
              <a:t>	</a:t>
            </a:r>
            <a:r>
              <a:rPr lang="en-US" sz="2000" b="1" i="1" dirty="0" smtClean="0">
                <a:latin typeface="Calibri"/>
              </a:rPr>
              <a:t>			</a:t>
            </a:r>
            <a:r>
              <a:rPr lang="en-US" sz="2000" b="1" dirty="0" smtClean="0">
                <a:latin typeface="Calibri"/>
              </a:rPr>
              <a:t>Luke </a:t>
            </a:r>
            <a:r>
              <a:rPr lang="en-US" sz="2000" b="1" dirty="0">
                <a:latin typeface="Calibri"/>
              </a:rPr>
              <a:t>19:20–27, </a:t>
            </a:r>
            <a:r>
              <a:rPr lang="en-US" sz="2000" b="1" dirty="0" smtClean="0">
                <a:latin typeface="Calibri"/>
              </a:rPr>
              <a:t>NASB </a:t>
            </a:r>
            <a:endParaRPr lang="en-US" sz="2000" b="1" dirty="0">
              <a:latin typeface="Calibri"/>
            </a:endParaRPr>
          </a:p>
        </p:txBody>
      </p:sp>
    </p:spTree>
    <p:extLst>
      <p:ext uri="{BB962C8B-B14F-4D97-AF65-F5344CB8AC3E}">
        <p14:creationId xmlns:p14="http://schemas.microsoft.com/office/powerpoint/2010/main" val="3546071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FFFF00"/>
                </a:solidFill>
              </a:rPr>
              <a:t>Not all Christians will enter into the fulfillment of human destiny</a:t>
            </a:r>
            <a:br>
              <a:rPr lang="en-US" sz="3600" dirty="0">
                <a:solidFill>
                  <a:srgbClr val="FFFF00"/>
                </a:solidFill>
              </a:rPr>
            </a:br>
            <a:endParaRPr lang="en-US" sz="3600" dirty="0">
              <a:solidFill>
                <a:srgbClr val="FFFF00"/>
              </a:solidFill>
            </a:endParaRPr>
          </a:p>
        </p:txBody>
      </p:sp>
      <p:grpSp>
        <p:nvGrpSpPr>
          <p:cNvPr id="5" name="Group 4"/>
          <p:cNvGrpSpPr/>
          <p:nvPr/>
        </p:nvGrpSpPr>
        <p:grpSpPr>
          <a:xfrm>
            <a:off x="838200" y="1752600"/>
            <a:ext cx="5257800" cy="838200"/>
            <a:chOff x="838200" y="1752600"/>
            <a:chExt cx="5257800" cy="838200"/>
          </a:xfrm>
        </p:grpSpPr>
        <p:sp>
          <p:nvSpPr>
            <p:cNvPr id="3" name="Rounded Rectangle 2"/>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95400" y="1981200"/>
              <a:ext cx="4572000" cy="400110"/>
            </a:xfrm>
            <a:prstGeom prst="rect">
              <a:avLst/>
            </a:prstGeom>
            <a:noFill/>
          </p:spPr>
          <p:txBody>
            <a:bodyPr wrap="square" rtlCol="0">
              <a:spAutoFit/>
            </a:bodyPr>
            <a:lstStyle/>
            <a:p>
              <a:r>
                <a:rPr lang="en-US" sz="2000" dirty="0" smtClean="0"/>
                <a:t>Luke 19:12-27  - 5 Cities/10 Cities</a:t>
              </a:r>
              <a:endParaRPr lang="en-US" sz="2000" dirty="0"/>
            </a:p>
          </p:txBody>
        </p:sp>
      </p:grpSp>
      <p:grpSp>
        <p:nvGrpSpPr>
          <p:cNvPr id="6" name="Group 5"/>
          <p:cNvGrpSpPr/>
          <p:nvPr/>
        </p:nvGrpSpPr>
        <p:grpSpPr>
          <a:xfrm>
            <a:off x="990600" y="2819400"/>
            <a:ext cx="5257800" cy="838200"/>
            <a:chOff x="838200" y="1752600"/>
            <a:chExt cx="5257800" cy="838200"/>
          </a:xfrm>
        </p:grpSpPr>
        <p:sp>
          <p:nvSpPr>
            <p:cNvPr id="7" name="Rounded Rectangle 6"/>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295400" y="1981200"/>
              <a:ext cx="4800600" cy="400110"/>
            </a:xfrm>
            <a:prstGeom prst="rect">
              <a:avLst/>
            </a:prstGeom>
            <a:noFill/>
          </p:spPr>
          <p:txBody>
            <a:bodyPr wrap="square" rtlCol="0">
              <a:spAutoFit/>
            </a:bodyPr>
            <a:lstStyle/>
            <a:p>
              <a:r>
                <a:rPr lang="en-US" sz="2000" dirty="0" smtClean="0"/>
                <a:t>2 </a:t>
              </a:r>
              <a:r>
                <a:rPr lang="en-US" sz="2000" dirty="0" err="1" smtClean="0"/>
                <a:t>Cor</a:t>
              </a:r>
              <a:r>
                <a:rPr lang="en-US" sz="2000" dirty="0" smtClean="0"/>
                <a:t> 5:10-11  - Reward – for good /bad</a:t>
              </a:r>
              <a:endParaRPr lang="en-US" sz="2000" dirty="0"/>
            </a:p>
          </p:txBody>
        </p:sp>
      </p:grpSp>
    </p:spTree>
    <p:extLst>
      <p:ext uri="{BB962C8B-B14F-4D97-AF65-F5344CB8AC3E}">
        <p14:creationId xmlns:p14="http://schemas.microsoft.com/office/powerpoint/2010/main" val="17812187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Judgment Seat of Christ</a:t>
            </a:r>
            <a:endParaRPr lang="en-US" dirty="0">
              <a:solidFill>
                <a:srgbClr val="FFFF00"/>
              </a:solidFill>
            </a:endParaRPr>
          </a:p>
        </p:txBody>
      </p:sp>
      <p:sp>
        <p:nvSpPr>
          <p:cNvPr id="3" name="Rectangle 2"/>
          <p:cNvSpPr/>
          <p:nvPr/>
        </p:nvSpPr>
        <p:spPr>
          <a:xfrm>
            <a:off x="1143000" y="1752600"/>
            <a:ext cx="6477000" cy="4401205"/>
          </a:xfrm>
          <a:prstGeom prst="rect">
            <a:avLst/>
          </a:prstGeom>
        </p:spPr>
        <p:txBody>
          <a:bodyPr wrap="square">
            <a:spAutoFit/>
          </a:bodyPr>
          <a:lstStyle/>
          <a:p>
            <a:r>
              <a:rPr lang="en-US" sz="2800" i="1" dirty="0">
                <a:latin typeface="Calibri"/>
              </a:rPr>
              <a:t>For we must all appear before the judgment seat of Christ, that each one may be recompensed for his deeds in the body, according to what he has done, </a:t>
            </a:r>
            <a:r>
              <a:rPr lang="en-US" sz="2800" b="1" i="1" dirty="0">
                <a:solidFill>
                  <a:srgbClr val="FFFF00"/>
                </a:solidFill>
                <a:latin typeface="Calibri"/>
              </a:rPr>
              <a:t>whether good or bad.</a:t>
            </a:r>
            <a:r>
              <a:rPr lang="en-US" sz="2800" i="1" dirty="0">
                <a:latin typeface="Calibri"/>
              </a:rPr>
              <a:t> Therefore</a:t>
            </a:r>
            <a:r>
              <a:rPr lang="en-US" sz="2800" b="1" i="1" dirty="0">
                <a:latin typeface="Calibri"/>
              </a:rPr>
              <a:t> </a:t>
            </a:r>
            <a:r>
              <a:rPr lang="en-US" sz="2800" b="1" i="1" dirty="0">
                <a:solidFill>
                  <a:srgbClr val="FFFF00"/>
                </a:solidFill>
                <a:latin typeface="Calibri"/>
              </a:rPr>
              <a:t>knowing the fear of the Lord</a:t>
            </a:r>
            <a:r>
              <a:rPr lang="en-US" sz="2800" i="1" dirty="0">
                <a:solidFill>
                  <a:srgbClr val="FFFF00"/>
                </a:solidFill>
                <a:latin typeface="Calibri"/>
              </a:rPr>
              <a:t>,</a:t>
            </a:r>
            <a:r>
              <a:rPr lang="en-US" sz="2800" i="1" dirty="0">
                <a:latin typeface="Calibri"/>
              </a:rPr>
              <a:t> we persuade men, but we are made manifest to God; and I hope that we are made manifest also in your consciences.</a:t>
            </a:r>
            <a:r>
              <a:rPr lang="en-US" sz="2800" dirty="0">
                <a:latin typeface="Calibri"/>
              </a:rPr>
              <a:t>” </a:t>
            </a:r>
            <a:endParaRPr lang="en-US" sz="2800" dirty="0" smtClean="0">
              <a:latin typeface="Calibri"/>
            </a:endParaRPr>
          </a:p>
          <a:p>
            <a:r>
              <a:rPr lang="en-US" sz="2800" dirty="0">
                <a:latin typeface="Calibri"/>
              </a:rPr>
              <a:t>	</a:t>
            </a:r>
            <a:r>
              <a:rPr lang="en-US" sz="2800" dirty="0" smtClean="0">
                <a:latin typeface="Calibri"/>
              </a:rPr>
              <a:t>	2 </a:t>
            </a:r>
            <a:r>
              <a:rPr lang="en-US" sz="2800" dirty="0">
                <a:latin typeface="Calibri"/>
              </a:rPr>
              <a:t>Corinthians 5:10–11, </a:t>
            </a:r>
            <a:r>
              <a:rPr lang="en-US" sz="2800" dirty="0" smtClean="0">
                <a:latin typeface="Calibri"/>
              </a:rPr>
              <a:t>NASB </a:t>
            </a:r>
            <a:endParaRPr lang="en-US" sz="2800" dirty="0"/>
          </a:p>
        </p:txBody>
      </p:sp>
    </p:spTree>
    <p:extLst>
      <p:ext uri="{BB962C8B-B14F-4D97-AF65-F5344CB8AC3E}">
        <p14:creationId xmlns:p14="http://schemas.microsoft.com/office/powerpoint/2010/main" val="524010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solidFill>
                  <a:srgbClr val="FFFF00"/>
                </a:solidFill>
              </a:rPr>
              <a:t>Pre-Creation Chaos Theory</a:t>
            </a:r>
          </a:p>
        </p:txBody>
      </p:sp>
      <p:cxnSp>
        <p:nvCxnSpPr>
          <p:cNvPr id="21" name="Straight Arrow Connector 20"/>
          <p:cNvCxnSpPr/>
          <p:nvPr/>
        </p:nvCxnSpPr>
        <p:spPr>
          <a:xfrm>
            <a:off x="1752600" y="3536950"/>
            <a:ext cx="20574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Group 18"/>
          <p:cNvGrpSpPr>
            <a:grpSpLocks/>
          </p:cNvGrpSpPr>
          <p:nvPr/>
        </p:nvGrpSpPr>
        <p:grpSpPr bwMode="auto">
          <a:xfrm>
            <a:off x="3581400" y="1828800"/>
            <a:ext cx="2057400" cy="4224338"/>
            <a:chOff x="3657600" y="1905000"/>
            <a:chExt cx="2057400" cy="4224338"/>
          </a:xfrm>
        </p:grpSpPr>
        <p:sp>
          <p:nvSpPr>
            <p:cNvPr id="17420" name="Text Box 6"/>
            <p:cNvSpPr txBox="1">
              <a:spLocks noChangeArrowheads="1"/>
            </p:cNvSpPr>
            <p:nvPr/>
          </p:nvSpPr>
          <p:spPr bwMode="auto">
            <a:xfrm>
              <a:off x="3657600" y="1905000"/>
              <a:ext cx="1905000" cy="457200"/>
            </a:xfrm>
            <a:prstGeom prst="rect">
              <a:avLst/>
            </a:prstGeom>
            <a:noFill/>
            <a:ln w="9525">
              <a:noFill/>
              <a:miter lim="800000"/>
              <a:headEnd/>
              <a:tailEnd/>
            </a:ln>
          </p:spPr>
          <p:txBody>
            <a:bodyPr>
              <a:spAutoFit/>
            </a:bodyPr>
            <a:lstStyle/>
            <a:p>
              <a:pPr>
                <a:spcBef>
                  <a:spcPct val="50000"/>
                </a:spcBef>
              </a:pPr>
              <a:r>
                <a:rPr lang="en-US" dirty="0"/>
                <a:t>Fall of Satan</a:t>
              </a:r>
            </a:p>
          </p:txBody>
        </p:sp>
        <p:sp>
          <p:nvSpPr>
            <p:cNvPr id="17421" name="AutoShape 7"/>
            <p:cNvSpPr>
              <a:spLocks noChangeArrowheads="1"/>
            </p:cNvSpPr>
            <p:nvPr/>
          </p:nvSpPr>
          <p:spPr bwMode="auto">
            <a:xfrm>
              <a:off x="4267200" y="2590800"/>
              <a:ext cx="304800" cy="457200"/>
            </a:xfrm>
            <a:prstGeom prst="downArrow">
              <a:avLst>
                <a:gd name="adj1" fmla="val 50000"/>
                <a:gd name="adj2" fmla="val 37500"/>
              </a:avLst>
            </a:prstGeom>
            <a:solidFill>
              <a:schemeClr val="tx2"/>
            </a:solidFill>
            <a:ln w="9525">
              <a:solidFill>
                <a:schemeClr val="tx1"/>
              </a:solidFill>
              <a:miter lim="800000"/>
              <a:headEnd/>
              <a:tailEnd/>
            </a:ln>
          </p:spPr>
          <p:txBody>
            <a:bodyPr wrap="none" anchor="ctr"/>
            <a:lstStyle/>
            <a:p>
              <a:endParaRPr lang="en-US"/>
            </a:p>
          </p:txBody>
        </p:sp>
        <p:sp>
          <p:nvSpPr>
            <p:cNvPr id="17422" name="Text Box 8"/>
            <p:cNvSpPr txBox="1">
              <a:spLocks noChangeArrowheads="1"/>
            </p:cNvSpPr>
            <p:nvPr/>
          </p:nvSpPr>
          <p:spPr bwMode="auto">
            <a:xfrm>
              <a:off x="3733800" y="4576763"/>
              <a:ext cx="1981200" cy="1552575"/>
            </a:xfrm>
            <a:prstGeom prst="rect">
              <a:avLst/>
            </a:prstGeom>
            <a:noFill/>
            <a:ln w="9525">
              <a:noFill/>
              <a:miter lim="800000"/>
              <a:headEnd/>
              <a:tailEnd/>
            </a:ln>
          </p:spPr>
          <p:txBody>
            <a:bodyPr>
              <a:spAutoFit/>
            </a:bodyPr>
            <a:lstStyle/>
            <a:p>
              <a:pPr>
                <a:spcBef>
                  <a:spcPct val="50000"/>
                </a:spcBef>
              </a:pPr>
              <a:r>
                <a:rPr lang="en-US"/>
                <a:t>Ez 28:11-19</a:t>
              </a:r>
            </a:p>
            <a:p>
              <a:pPr>
                <a:spcBef>
                  <a:spcPct val="50000"/>
                </a:spcBef>
              </a:pPr>
              <a:r>
                <a:rPr lang="en-US"/>
                <a:t>Isa 14:12-15</a:t>
              </a:r>
            </a:p>
            <a:p>
              <a:pPr>
                <a:spcBef>
                  <a:spcPct val="50000"/>
                </a:spcBef>
              </a:pPr>
              <a:r>
                <a:rPr lang="en-US"/>
                <a:t>Dateless</a:t>
              </a:r>
            </a:p>
          </p:txBody>
        </p:sp>
        <p:sp>
          <p:nvSpPr>
            <p:cNvPr id="50190" name="Oval 14"/>
            <p:cNvSpPr>
              <a:spLocks noChangeArrowheads="1"/>
            </p:cNvSpPr>
            <p:nvPr/>
          </p:nvSpPr>
          <p:spPr bwMode="auto">
            <a:xfrm>
              <a:off x="3962400" y="3124200"/>
              <a:ext cx="914400" cy="838200"/>
            </a:xfrm>
            <a:prstGeom prst="ellipse">
              <a:avLst/>
            </a:prstGeom>
            <a:solidFill>
              <a:schemeClr val="bg1">
                <a:lumMod val="95000"/>
                <a:lumOff val="5000"/>
              </a:schemeClr>
            </a:solidFill>
            <a:ln w="9525">
              <a:solidFill>
                <a:schemeClr val="tx2"/>
              </a:solidFill>
              <a:round/>
              <a:headEnd/>
              <a:tailEnd/>
            </a:ln>
            <a:effectLst/>
          </p:spPr>
          <p:txBody>
            <a:bodyPr wrap="none" anchor="ctr"/>
            <a:lstStyle/>
            <a:p>
              <a:pPr fontAlgn="auto">
                <a:spcBef>
                  <a:spcPts val="0"/>
                </a:spcBef>
                <a:spcAft>
                  <a:spcPts val="0"/>
                </a:spcAft>
                <a:defRPr/>
              </a:pPr>
              <a:endParaRPr lang="en-US">
                <a:latin typeface="+mn-lt"/>
                <a:cs typeface="+mn-cs"/>
              </a:endParaRPr>
            </a:p>
          </p:txBody>
        </p:sp>
      </p:grpSp>
      <p:grpSp>
        <p:nvGrpSpPr>
          <p:cNvPr id="3" name="Group 25"/>
          <p:cNvGrpSpPr>
            <a:grpSpLocks/>
          </p:cNvGrpSpPr>
          <p:nvPr/>
        </p:nvGrpSpPr>
        <p:grpSpPr bwMode="auto">
          <a:xfrm>
            <a:off x="4953000" y="1828800"/>
            <a:ext cx="3733800" cy="3671888"/>
            <a:chOff x="5105400" y="1752600"/>
            <a:chExt cx="3733800" cy="3671888"/>
          </a:xfrm>
        </p:grpSpPr>
        <p:grpSp>
          <p:nvGrpSpPr>
            <p:cNvPr id="4" name="Group 17"/>
            <p:cNvGrpSpPr>
              <a:grpSpLocks/>
            </p:cNvGrpSpPr>
            <p:nvPr/>
          </p:nvGrpSpPr>
          <p:grpSpPr bwMode="auto">
            <a:xfrm>
              <a:off x="6324600" y="1752600"/>
              <a:ext cx="2514600" cy="3671888"/>
              <a:chOff x="6096000" y="1828800"/>
              <a:chExt cx="2514600" cy="3671888"/>
            </a:xfrm>
          </p:grpSpPr>
          <p:sp>
            <p:nvSpPr>
              <p:cNvPr id="17417" name="Text Box 12"/>
              <p:cNvSpPr txBox="1">
                <a:spLocks noChangeArrowheads="1"/>
              </p:cNvSpPr>
              <p:nvPr/>
            </p:nvSpPr>
            <p:spPr bwMode="auto">
              <a:xfrm>
                <a:off x="6096000" y="1828800"/>
                <a:ext cx="2514600" cy="369332"/>
              </a:xfrm>
              <a:prstGeom prst="rect">
                <a:avLst/>
              </a:prstGeom>
              <a:noFill/>
              <a:ln w="9525">
                <a:noFill/>
                <a:miter lim="800000"/>
                <a:headEnd/>
                <a:tailEnd/>
              </a:ln>
            </p:spPr>
            <p:txBody>
              <a:bodyPr>
                <a:spAutoFit/>
              </a:bodyPr>
              <a:lstStyle/>
              <a:p>
                <a:pPr>
                  <a:spcBef>
                    <a:spcPct val="50000"/>
                  </a:spcBef>
                </a:pPr>
                <a:r>
                  <a:rPr lang="en-US"/>
                  <a:t>Creation/Restoration</a:t>
                </a:r>
              </a:p>
            </p:txBody>
          </p:sp>
          <p:sp>
            <p:nvSpPr>
              <p:cNvPr id="17418" name="Text Box 16"/>
              <p:cNvSpPr txBox="1">
                <a:spLocks noChangeArrowheads="1"/>
              </p:cNvSpPr>
              <p:nvPr/>
            </p:nvSpPr>
            <p:spPr bwMode="auto">
              <a:xfrm>
                <a:off x="6553200" y="4495800"/>
                <a:ext cx="1981200" cy="1004888"/>
              </a:xfrm>
              <a:prstGeom prst="rect">
                <a:avLst/>
              </a:prstGeom>
              <a:noFill/>
              <a:ln w="9525">
                <a:noFill/>
                <a:miter lim="800000"/>
                <a:headEnd/>
                <a:tailEnd/>
              </a:ln>
            </p:spPr>
            <p:txBody>
              <a:bodyPr>
                <a:spAutoFit/>
              </a:bodyPr>
              <a:lstStyle/>
              <a:p>
                <a:pPr>
                  <a:spcBef>
                    <a:spcPct val="50000"/>
                  </a:spcBef>
                </a:pPr>
                <a:r>
                  <a:rPr lang="en-US"/>
                  <a:t>Gen. 1:1</a:t>
                </a:r>
              </a:p>
              <a:p>
                <a:pPr>
                  <a:spcBef>
                    <a:spcPct val="50000"/>
                  </a:spcBef>
                </a:pPr>
                <a:r>
                  <a:rPr lang="en-US"/>
                  <a:t>10,000 B.C.?</a:t>
                </a:r>
              </a:p>
            </p:txBody>
          </p:sp>
          <p:pic>
            <p:nvPicPr>
              <p:cNvPr id="17419" name="Picture 15" descr="Earth.gif"/>
              <p:cNvPicPr>
                <a:picLocks noChangeAspect="1"/>
              </p:cNvPicPr>
              <p:nvPr/>
            </p:nvPicPr>
            <p:blipFill>
              <a:blip r:embed="rId3" cstate="print"/>
              <a:srcRect/>
              <a:stretch>
                <a:fillRect/>
              </a:stretch>
            </p:blipFill>
            <p:spPr bwMode="auto">
              <a:xfrm>
                <a:off x="6724650" y="2887847"/>
                <a:ext cx="1200150" cy="1074553"/>
              </a:xfrm>
              <a:prstGeom prst="rect">
                <a:avLst/>
              </a:prstGeom>
              <a:noFill/>
              <a:ln w="9525">
                <a:noFill/>
                <a:miter lim="800000"/>
                <a:headEnd/>
                <a:tailEnd/>
              </a:ln>
            </p:spPr>
          </p:pic>
        </p:grpSp>
        <p:cxnSp>
          <p:nvCxnSpPr>
            <p:cNvPr id="23" name="Straight Arrow Connector 22"/>
            <p:cNvCxnSpPr/>
            <p:nvPr/>
          </p:nvCxnSpPr>
          <p:spPr>
            <a:xfrm>
              <a:off x="5105400" y="3505200"/>
              <a:ext cx="1752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 19"/>
          <p:cNvGrpSpPr/>
          <p:nvPr/>
        </p:nvGrpSpPr>
        <p:grpSpPr>
          <a:xfrm>
            <a:off x="533400" y="1828800"/>
            <a:ext cx="2057400" cy="4295775"/>
            <a:chOff x="533400" y="1828800"/>
            <a:chExt cx="2057400" cy="4295775"/>
          </a:xfrm>
        </p:grpSpPr>
        <p:sp>
          <p:nvSpPr>
            <p:cNvPr id="17425" name="Text Box 4"/>
            <p:cNvSpPr txBox="1">
              <a:spLocks noChangeArrowheads="1"/>
            </p:cNvSpPr>
            <p:nvPr/>
          </p:nvSpPr>
          <p:spPr bwMode="auto">
            <a:xfrm>
              <a:off x="533400" y="1828800"/>
              <a:ext cx="1524000" cy="822325"/>
            </a:xfrm>
            <a:prstGeom prst="rect">
              <a:avLst/>
            </a:prstGeom>
            <a:noFill/>
            <a:ln w="9525">
              <a:noFill/>
              <a:miter lim="800000"/>
              <a:headEnd/>
              <a:tailEnd/>
            </a:ln>
          </p:spPr>
          <p:txBody>
            <a:bodyPr>
              <a:spAutoFit/>
            </a:bodyPr>
            <a:lstStyle/>
            <a:p>
              <a:pPr>
                <a:spcBef>
                  <a:spcPct val="50000"/>
                </a:spcBef>
              </a:pPr>
              <a:r>
                <a:rPr lang="en-US" dirty="0"/>
                <a:t>Original Creation</a:t>
              </a:r>
            </a:p>
          </p:txBody>
        </p:sp>
        <p:sp>
          <p:nvSpPr>
            <p:cNvPr id="17426" name="Text Box 5"/>
            <p:cNvSpPr txBox="1">
              <a:spLocks noChangeArrowheads="1"/>
            </p:cNvSpPr>
            <p:nvPr/>
          </p:nvSpPr>
          <p:spPr bwMode="auto">
            <a:xfrm>
              <a:off x="609600" y="4572000"/>
              <a:ext cx="1981200" cy="1552575"/>
            </a:xfrm>
            <a:prstGeom prst="rect">
              <a:avLst/>
            </a:prstGeom>
            <a:noFill/>
            <a:ln w="9525">
              <a:noFill/>
              <a:miter lim="800000"/>
              <a:headEnd/>
              <a:tailEnd/>
            </a:ln>
          </p:spPr>
          <p:txBody>
            <a:bodyPr>
              <a:spAutoFit/>
            </a:bodyPr>
            <a:lstStyle/>
            <a:p>
              <a:pPr>
                <a:spcBef>
                  <a:spcPct val="50000"/>
                </a:spcBef>
              </a:pPr>
              <a:r>
                <a:rPr lang="en-US"/>
                <a:t>John 1:1</a:t>
              </a:r>
            </a:p>
            <a:p>
              <a:pPr>
                <a:spcBef>
                  <a:spcPct val="50000"/>
                </a:spcBef>
              </a:pPr>
              <a:r>
                <a:rPr lang="en-US"/>
                <a:t>Col 1:16-17</a:t>
              </a:r>
            </a:p>
            <a:p>
              <a:pPr>
                <a:spcBef>
                  <a:spcPct val="50000"/>
                </a:spcBef>
              </a:pPr>
              <a:r>
                <a:rPr lang="en-US"/>
                <a:t>Dateless</a:t>
              </a:r>
            </a:p>
          </p:txBody>
        </p:sp>
        <p:pic>
          <p:nvPicPr>
            <p:cNvPr id="19" name="Picture 16" descr="Earth.gif"/>
            <p:cNvPicPr>
              <a:picLocks noChangeAspect="1"/>
            </p:cNvPicPr>
            <p:nvPr/>
          </p:nvPicPr>
          <p:blipFill>
            <a:blip r:embed="rId3" cstate="print"/>
            <a:srcRect/>
            <a:stretch>
              <a:fillRect/>
            </a:stretch>
          </p:blipFill>
          <p:spPr bwMode="auto">
            <a:xfrm>
              <a:off x="685800" y="2895661"/>
              <a:ext cx="1200150" cy="1074614"/>
            </a:xfrm>
            <a:prstGeom prst="rect">
              <a:avLst/>
            </a:prstGeom>
            <a:noFill/>
            <a:ln w="9525">
              <a:noFill/>
              <a:miter lim="800000"/>
              <a:headEnd/>
              <a:tailEnd/>
            </a:ln>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FFFF00"/>
                </a:solidFill>
              </a:rPr>
              <a:t>Not all Christians will enter into the fulfillment of human destiny</a:t>
            </a:r>
            <a:br>
              <a:rPr lang="en-US" sz="3600" dirty="0">
                <a:solidFill>
                  <a:srgbClr val="FFFF00"/>
                </a:solidFill>
              </a:rPr>
            </a:br>
            <a:endParaRPr lang="en-US" sz="3600" dirty="0">
              <a:solidFill>
                <a:srgbClr val="FFFF00"/>
              </a:solidFill>
            </a:endParaRPr>
          </a:p>
        </p:txBody>
      </p:sp>
      <p:grpSp>
        <p:nvGrpSpPr>
          <p:cNvPr id="5" name="Group 4"/>
          <p:cNvGrpSpPr/>
          <p:nvPr/>
        </p:nvGrpSpPr>
        <p:grpSpPr>
          <a:xfrm>
            <a:off x="838200" y="1752600"/>
            <a:ext cx="5257800" cy="838200"/>
            <a:chOff x="838200" y="1752600"/>
            <a:chExt cx="5257800" cy="838200"/>
          </a:xfrm>
        </p:grpSpPr>
        <p:sp>
          <p:nvSpPr>
            <p:cNvPr id="3" name="Rounded Rectangle 2"/>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295400" y="1981200"/>
              <a:ext cx="4572000" cy="400110"/>
            </a:xfrm>
            <a:prstGeom prst="rect">
              <a:avLst/>
            </a:prstGeom>
            <a:noFill/>
          </p:spPr>
          <p:txBody>
            <a:bodyPr wrap="square" rtlCol="0">
              <a:spAutoFit/>
            </a:bodyPr>
            <a:lstStyle/>
            <a:p>
              <a:r>
                <a:rPr lang="en-US" sz="2000" dirty="0" smtClean="0"/>
                <a:t>Luke 19:12-27  - 5 Cities/10 Cities</a:t>
              </a:r>
              <a:endParaRPr lang="en-US" sz="2000" dirty="0"/>
            </a:p>
          </p:txBody>
        </p:sp>
      </p:grpSp>
      <p:grpSp>
        <p:nvGrpSpPr>
          <p:cNvPr id="6" name="Group 5"/>
          <p:cNvGrpSpPr/>
          <p:nvPr/>
        </p:nvGrpSpPr>
        <p:grpSpPr>
          <a:xfrm>
            <a:off x="990600" y="2819400"/>
            <a:ext cx="5257800" cy="838200"/>
            <a:chOff x="838200" y="1752600"/>
            <a:chExt cx="5257800" cy="838200"/>
          </a:xfrm>
        </p:grpSpPr>
        <p:sp>
          <p:nvSpPr>
            <p:cNvPr id="7" name="Rounded Rectangle 6"/>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295400" y="1981200"/>
              <a:ext cx="4800600" cy="400110"/>
            </a:xfrm>
            <a:prstGeom prst="rect">
              <a:avLst/>
            </a:prstGeom>
            <a:noFill/>
          </p:spPr>
          <p:txBody>
            <a:bodyPr wrap="square" rtlCol="0">
              <a:spAutoFit/>
            </a:bodyPr>
            <a:lstStyle/>
            <a:p>
              <a:r>
                <a:rPr lang="en-US" sz="2000" dirty="0" smtClean="0"/>
                <a:t>2 </a:t>
              </a:r>
              <a:r>
                <a:rPr lang="en-US" sz="2000" dirty="0" err="1" smtClean="0"/>
                <a:t>Cor</a:t>
              </a:r>
              <a:r>
                <a:rPr lang="en-US" sz="2000" dirty="0" smtClean="0"/>
                <a:t> 5:10-11  - Reward – for good /bad</a:t>
              </a:r>
              <a:endParaRPr lang="en-US" sz="2000" dirty="0"/>
            </a:p>
          </p:txBody>
        </p:sp>
      </p:grpSp>
      <p:grpSp>
        <p:nvGrpSpPr>
          <p:cNvPr id="9" name="Group 8"/>
          <p:cNvGrpSpPr/>
          <p:nvPr/>
        </p:nvGrpSpPr>
        <p:grpSpPr>
          <a:xfrm>
            <a:off x="1066800" y="3886200"/>
            <a:ext cx="5257800" cy="838200"/>
            <a:chOff x="838200" y="1752600"/>
            <a:chExt cx="5257800" cy="838200"/>
          </a:xfrm>
        </p:grpSpPr>
        <p:sp>
          <p:nvSpPr>
            <p:cNvPr id="10" name="Rounded Rectangle 9"/>
            <p:cNvSpPr/>
            <p:nvPr/>
          </p:nvSpPr>
          <p:spPr>
            <a:xfrm>
              <a:off x="838200" y="1752600"/>
              <a:ext cx="5257800" cy="8382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295400" y="1981200"/>
              <a:ext cx="4572000" cy="400110"/>
            </a:xfrm>
            <a:prstGeom prst="rect">
              <a:avLst/>
            </a:prstGeom>
            <a:noFill/>
          </p:spPr>
          <p:txBody>
            <a:bodyPr wrap="square" rtlCol="0">
              <a:spAutoFit/>
            </a:bodyPr>
            <a:lstStyle/>
            <a:p>
              <a:r>
                <a:rPr lang="en-US" sz="2000" dirty="0" err="1" smtClean="0"/>
                <a:t>Heb</a:t>
              </a:r>
              <a:r>
                <a:rPr lang="en-US" sz="2000" dirty="0" smtClean="0"/>
                <a:t> 3:13  - Christ’s </a:t>
              </a:r>
              <a:r>
                <a:rPr lang="en-US" sz="2000" dirty="0" err="1" smtClean="0"/>
                <a:t>Metochoi</a:t>
              </a:r>
              <a:endParaRPr lang="en-US" sz="2000" dirty="0"/>
            </a:p>
          </p:txBody>
        </p:sp>
      </p:grpSp>
    </p:spTree>
    <p:extLst>
      <p:ext uri="{BB962C8B-B14F-4D97-AF65-F5344CB8AC3E}">
        <p14:creationId xmlns:p14="http://schemas.microsoft.com/office/powerpoint/2010/main" val="17812187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60000"/>
                    <a:lumOff val="40000"/>
                  </a:schemeClr>
                </a:solidFill>
              </a:rPr>
              <a:t>Christ’s </a:t>
            </a:r>
            <a:r>
              <a:rPr lang="en-US" dirty="0" err="1" smtClean="0">
                <a:solidFill>
                  <a:schemeClr val="accent2">
                    <a:lumMod val="60000"/>
                    <a:lumOff val="40000"/>
                  </a:schemeClr>
                </a:solidFill>
              </a:rPr>
              <a:t>Metochoi</a:t>
            </a:r>
            <a:endParaRPr lang="en-US" dirty="0">
              <a:solidFill>
                <a:schemeClr val="accent2">
                  <a:lumMod val="60000"/>
                  <a:lumOff val="40000"/>
                </a:schemeClr>
              </a:solidFill>
            </a:endParaRPr>
          </a:p>
        </p:txBody>
      </p:sp>
      <p:sp>
        <p:nvSpPr>
          <p:cNvPr id="4" name="TextBox 3"/>
          <p:cNvSpPr txBox="1"/>
          <p:nvPr/>
        </p:nvSpPr>
        <p:spPr>
          <a:xfrm>
            <a:off x="1270000" y="1964186"/>
            <a:ext cx="6350000" cy="3406061"/>
          </a:xfrm>
          <a:prstGeom prst="rect">
            <a:avLst/>
          </a:prstGeom>
          <a:noFill/>
        </p:spPr>
        <p:txBody>
          <a:bodyPr vert="horz" rtlCol="0">
            <a:spAutoFit/>
          </a:bodyPr>
          <a:lstStyle/>
          <a:p>
            <a:pPr>
              <a:lnSpc>
                <a:spcPct val="115000"/>
              </a:lnSpc>
              <a:spcAft>
                <a:spcPts val="1000"/>
              </a:spcAft>
            </a:pPr>
            <a:r>
              <a:rPr lang="en-US" sz="3600" dirty="0">
                <a:latin typeface="Calibri"/>
              </a:rPr>
              <a:t>“</a:t>
            </a:r>
            <a:r>
              <a:rPr lang="en-US" sz="3600" i="1" dirty="0">
                <a:latin typeface="Calibri"/>
              </a:rPr>
              <a:t>For we have become </a:t>
            </a:r>
            <a:r>
              <a:rPr lang="en-US" sz="3600" b="1" i="1" dirty="0">
                <a:solidFill>
                  <a:srgbClr val="FFFF00"/>
                </a:solidFill>
                <a:latin typeface="Calibri"/>
              </a:rPr>
              <a:t>partakers</a:t>
            </a:r>
            <a:r>
              <a:rPr lang="en-US" sz="3600" i="1" dirty="0">
                <a:latin typeface="Calibri"/>
              </a:rPr>
              <a:t> of Christ, if we hold fast the beginning of our assurance firm until the end</a:t>
            </a:r>
            <a:r>
              <a:rPr lang="en-US" sz="3600" i="1" dirty="0" smtClean="0">
                <a:latin typeface="Calibri"/>
              </a:rPr>
              <a:t>;</a:t>
            </a:r>
            <a:r>
              <a:rPr lang="en-US" sz="3600" dirty="0" smtClean="0">
                <a:latin typeface="Calibri"/>
              </a:rPr>
              <a:t>”</a:t>
            </a:r>
          </a:p>
          <a:p>
            <a:pPr>
              <a:lnSpc>
                <a:spcPct val="115000"/>
              </a:lnSpc>
              <a:spcAft>
                <a:spcPts val="1000"/>
              </a:spcAft>
            </a:pPr>
            <a:r>
              <a:rPr lang="en-US" sz="3600" dirty="0" smtClean="0">
                <a:latin typeface="Calibri"/>
              </a:rPr>
              <a:t>			</a:t>
            </a:r>
            <a:r>
              <a:rPr lang="en-US" sz="3200" dirty="0" smtClean="0">
                <a:latin typeface="Calibri"/>
              </a:rPr>
              <a:t>Hebrews </a:t>
            </a:r>
            <a:r>
              <a:rPr lang="en-US" sz="3200" dirty="0">
                <a:latin typeface="Calibri"/>
              </a:rPr>
              <a:t>3:14, </a:t>
            </a:r>
            <a:r>
              <a:rPr lang="en-US" sz="3200" dirty="0" smtClean="0">
                <a:latin typeface="Calibri"/>
              </a:rPr>
              <a:t>NASB </a:t>
            </a:r>
            <a:endParaRPr lang="en-US" sz="3200" dirty="0">
              <a:effectLst/>
              <a:latin typeface="Calibri"/>
            </a:endParaRPr>
          </a:p>
        </p:txBody>
      </p:sp>
    </p:spTree>
    <p:extLst>
      <p:ext uri="{BB962C8B-B14F-4D97-AF65-F5344CB8AC3E}">
        <p14:creationId xmlns:p14="http://schemas.microsoft.com/office/powerpoint/2010/main" val="2551766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How do we Become one of Christ’s </a:t>
            </a:r>
            <a:r>
              <a:rPr lang="en-US" dirty="0" err="1" smtClean="0">
                <a:solidFill>
                  <a:srgbClr val="FFFF00"/>
                </a:solidFill>
              </a:rPr>
              <a:t>Metochoi</a:t>
            </a:r>
            <a:r>
              <a:rPr lang="en-US" dirty="0" smtClean="0">
                <a:solidFill>
                  <a:srgbClr val="FFFF00"/>
                </a:solidFill>
              </a:rPr>
              <a:t>?</a:t>
            </a:r>
            <a:endParaRPr lang="en-US" dirty="0">
              <a:solidFill>
                <a:srgbClr val="FFFF00"/>
              </a:solidFill>
            </a:endParaRPr>
          </a:p>
        </p:txBody>
      </p:sp>
      <p:sp>
        <p:nvSpPr>
          <p:cNvPr id="3" name="TextBox 2"/>
          <p:cNvSpPr txBox="1"/>
          <p:nvPr/>
        </p:nvSpPr>
        <p:spPr>
          <a:xfrm>
            <a:off x="1447800" y="2514600"/>
            <a:ext cx="6553200" cy="1569660"/>
          </a:xfrm>
          <a:prstGeom prst="rect">
            <a:avLst/>
          </a:prstGeom>
          <a:noFill/>
        </p:spPr>
        <p:txBody>
          <a:bodyPr wrap="square" rtlCol="0">
            <a:spAutoFit/>
          </a:bodyPr>
          <a:lstStyle/>
          <a:p>
            <a:r>
              <a:rPr lang="en-US" sz="3200" dirty="0" smtClean="0"/>
              <a:t>By entering into the </a:t>
            </a:r>
            <a:r>
              <a:rPr lang="en-US" sz="3200" b="1" dirty="0" smtClean="0">
                <a:solidFill>
                  <a:srgbClr val="FFFF00"/>
                </a:solidFill>
              </a:rPr>
              <a:t>kingdom way of </a:t>
            </a:r>
            <a:r>
              <a:rPr lang="en-US" sz="3200" b="1" dirty="0" smtClean="0">
                <a:solidFill>
                  <a:srgbClr val="FFFF00"/>
                </a:solidFill>
              </a:rPr>
              <a:t>living  and life</a:t>
            </a:r>
            <a:r>
              <a:rPr lang="en-US" sz="3200" dirty="0" smtClean="0"/>
              <a:t> </a:t>
            </a:r>
            <a:r>
              <a:rPr lang="en-US" sz="3200" dirty="0" smtClean="0"/>
              <a:t>as taught in the Sermon on the Mount</a:t>
            </a:r>
            <a:r>
              <a:rPr lang="en-US" dirty="0" smtClean="0"/>
              <a:t>.</a:t>
            </a:r>
          </a:p>
        </p:txBody>
      </p:sp>
    </p:spTree>
    <p:extLst>
      <p:ext uri="{BB962C8B-B14F-4D97-AF65-F5344CB8AC3E}">
        <p14:creationId xmlns:p14="http://schemas.microsoft.com/office/powerpoint/2010/main" val="30501778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Satisfied!</a:t>
            </a:r>
            <a:endParaRPr lang="en-US" dirty="0"/>
          </a:p>
        </p:txBody>
      </p:sp>
      <p:sp>
        <p:nvSpPr>
          <p:cNvPr id="3" name="Text Placeholder 2"/>
          <p:cNvSpPr>
            <a:spLocks noGrp="1"/>
          </p:cNvSpPr>
          <p:nvPr>
            <p:ph type="body" idx="1"/>
          </p:nvPr>
        </p:nvSpPr>
        <p:spPr/>
        <p:txBody>
          <a:bodyPr/>
          <a:lstStyle/>
          <a:p>
            <a:r>
              <a:rPr lang="en-US" sz="2800" dirty="0" smtClean="0"/>
              <a:t>All My Life I had </a:t>
            </a:r>
            <a:r>
              <a:rPr lang="en-US" sz="2800" smtClean="0"/>
              <a:t>a longing</a:t>
            </a:r>
            <a:r>
              <a:rPr lang="en-US" sz="2800" dirty="0" smtClean="0"/>
              <a:t>, but now I’m</a:t>
            </a:r>
            <a:endParaRPr lang="en-US"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295400"/>
            <a:ext cx="7086600" cy="5262979"/>
          </a:xfrm>
          <a:prstGeom prst="rect">
            <a:avLst/>
          </a:prstGeom>
          <a:noFill/>
        </p:spPr>
        <p:txBody>
          <a:bodyPr wrap="square" rtlCol="0">
            <a:spAutoFit/>
          </a:bodyPr>
          <a:lstStyle/>
          <a:p>
            <a:r>
              <a:rPr lang="en-US" sz="2400" dirty="0" smtClean="0"/>
              <a:t>All my lifelong I have panted</a:t>
            </a:r>
          </a:p>
          <a:p>
            <a:r>
              <a:rPr lang="en-US" sz="2400" dirty="0" smtClean="0"/>
              <a:t>For a drink from some </a:t>
            </a:r>
            <a:r>
              <a:rPr lang="en-US" sz="2400" dirty="0" err="1" smtClean="0"/>
              <a:t>clool</a:t>
            </a:r>
            <a:r>
              <a:rPr lang="en-US" sz="2400" dirty="0" smtClean="0"/>
              <a:t> spring,</a:t>
            </a:r>
          </a:p>
          <a:p>
            <a:r>
              <a:rPr lang="en-US" sz="2400" dirty="0" smtClean="0"/>
              <a:t>That I hoped would quench the burning</a:t>
            </a:r>
          </a:p>
          <a:p>
            <a:r>
              <a:rPr lang="en-US" sz="2400" dirty="0" smtClean="0"/>
              <a:t>Of the thirst I felt within.</a:t>
            </a:r>
          </a:p>
          <a:p>
            <a:endParaRPr lang="en-US" sz="2400" dirty="0" smtClean="0"/>
          </a:p>
          <a:p>
            <a:r>
              <a:rPr lang="en-US" sz="2400" dirty="0" smtClean="0"/>
              <a:t>Feeding on the husks around me,</a:t>
            </a:r>
          </a:p>
          <a:p>
            <a:r>
              <a:rPr lang="en-US" sz="2400" dirty="0" smtClean="0"/>
              <a:t>Till my strength was almost gone,</a:t>
            </a:r>
          </a:p>
          <a:p>
            <a:r>
              <a:rPr lang="en-US" sz="2400" dirty="0" smtClean="0"/>
              <a:t>Longed my soul for something better,</a:t>
            </a:r>
          </a:p>
          <a:p>
            <a:r>
              <a:rPr lang="en-US" sz="2400" dirty="0" smtClean="0"/>
              <a:t>Only still to hunger on.</a:t>
            </a:r>
          </a:p>
          <a:p>
            <a:endParaRPr lang="en-US" sz="2400" dirty="0" smtClean="0"/>
          </a:p>
          <a:p>
            <a:r>
              <a:rPr lang="en-US" sz="2400" b="1" i="1" dirty="0" smtClean="0">
                <a:solidFill>
                  <a:srgbClr val="FFFF00"/>
                </a:solidFill>
              </a:rPr>
              <a:t>Chorus</a:t>
            </a:r>
            <a:r>
              <a:rPr lang="en-US" sz="2400" b="1" dirty="0" smtClean="0">
                <a:solidFill>
                  <a:srgbClr val="FFFF00"/>
                </a:solidFill>
              </a:rPr>
              <a:t>     Hallelujah!</a:t>
            </a:r>
          </a:p>
          <a:p>
            <a:r>
              <a:rPr lang="en-US" sz="2400" dirty="0" smtClean="0">
                <a:solidFill>
                  <a:srgbClr val="FFFF00"/>
                </a:solidFill>
              </a:rPr>
              <a:t>I have found Him my who soul so long has craved!</a:t>
            </a:r>
          </a:p>
          <a:p>
            <a:r>
              <a:rPr lang="en-US" sz="2400" dirty="0" smtClean="0">
                <a:solidFill>
                  <a:srgbClr val="FFFF00"/>
                </a:solidFill>
              </a:rPr>
              <a:t>Jesus satisfies my longings,</a:t>
            </a:r>
          </a:p>
          <a:p>
            <a:r>
              <a:rPr lang="en-US" sz="2400" dirty="0" smtClean="0">
                <a:solidFill>
                  <a:srgbClr val="FFFF00"/>
                </a:solidFill>
              </a:rPr>
              <a:t>Thro’ His blood I now am saved</a:t>
            </a:r>
            <a:r>
              <a:rPr lang="en-US" sz="2400" dirty="0" smtClean="0"/>
              <a:t>.</a:t>
            </a:r>
          </a:p>
        </p:txBody>
      </p:sp>
      <p:pic>
        <p:nvPicPr>
          <p:cNvPr id="3" name="Satisfied.mp3">
            <a:hlinkClick r:id="" action="ppaction://media"/>
          </p:cNvPr>
          <p:cNvPicPr>
            <a:picLocks noRot="1" noChangeAspect="1"/>
          </p:cNvPicPr>
          <p:nvPr>
            <a:audioFile r:link="rId1"/>
          </p:nvPr>
        </p:nvPicPr>
        <p:blipFill>
          <a:blip r:embed="rId3" cstate="print"/>
          <a:stretch>
            <a:fillRect/>
          </a:stretch>
        </p:blipFill>
        <p:spPr>
          <a:xfrm>
            <a:off x="-762000" y="6324600"/>
            <a:ext cx="304800" cy="304800"/>
          </a:xfrm>
          <a:prstGeom prst="rect">
            <a:avLst/>
          </a:prstGeom>
        </p:spPr>
      </p:pic>
      <p:sp>
        <p:nvSpPr>
          <p:cNvPr id="4" name="TextBox 3"/>
          <p:cNvSpPr txBox="1"/>
          <p:nvPr/>
        </p:nvSpPr>
        <p:spPr>
          <a:xfrm>
            <a:off x="3276600" y="449759"/>
            <a:ext cx="2514600" cy="769441"/>
          </a:xfrm>
          <a:prstGeom prst="rect">
            <a:avLst/>
          </a:prstGeom>
          <a:noFill/>
        </p:spPr>
        <p:txBody>
          <a:bodyPr wrap="square" rtlCol="0">
            <a:spAutoFit/>
          </a:bodyPr>
          <a:lstStyle/>
          <a:p>
            <a:r>
              <a:rPr lang="en-US" sz="4400" b="1" dirty="0" smtClean="0">
                <a:solidFill>
                  <a:srgbClr val="FFFF00"/>
                </a:solidFill>
              </a:rPr>
              <a:t>Satisfied</a:t>
            </a:r>
            <a:endParaRPr lang="en-US"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p:cTn id="7" fill="hold" display="0">
                  <p:stCondLst>
                    <p:cond delay="indefinite"/>
                  </p:stCondLst>
                  <p:endCondLst>
                    <p:cond evt="onStopAudio" delay="0">
                      <p:tgtEl>
                        <p:sldTgt/>
                      </p:tgtEl>
                    </p:cond>
                  </p:endCondLst>
                </p:cTn>
                <p:tgtEl>
                  <p:spTgt spid="3"/>
                </p:tgtEl>
              </p:cMediaNode>
            </p:audio>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209800"/>
            <a:ext cx="5029200" cy="1569660"/>
          </a:xfrm>
          <a:prstGeom prst="rect">
            <a:avLst/>
          </a:prstGeom>
          <a:noFill/>
        </p:spPr>
        <p:txBody>
          <a:bodyPr wrap="square" rtlCol="0">
            <a:spAutoFit/>
          </a:bodyPr>
          <a:lstStyle/>
          <a:p>
            <a:pPr algn="ctr"/>
            <a:r>
              <a:rPr lang="en-US" sz="4800" dirty="0" smtClean="0"/>
              <a:t>Let’s </a:t>
            </a:r>
            <a:r>
              <a:rPr lang="en-US" sz="4800" b="1" dirty="0" smtClean="0">
                <a:solidFill>
                  <a:srgbClr val="FFFF00"/>
                </a:solidFill>
              </a:rPr>
              <a:t>just listen </a:t>
            </a:r>
            <a:r>
              <a:rPr lang="en-US" sz="4800" dirty="0" smtClean="0"/>
              <a:t>to this verse.</a:t>
            </a:r>
            <a:endParaRPr lang="en-US" sz="4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676400"/>
            <a:ext cx="5867400" cy="3508653"/>
          </a:xfrm>
          <a:prstGeom prst="rect">
            <a:avLst/>
          </a:prstGeom>
          <a:noFill/>
        </p:spPr>
        <p:txBody>
          <a:bodyPr wrap="square" rtlCol="0">
            <a:spAutoFit/>
          </a:bodyPr>
          <a:lstStyle/>
          <a:p>
            <a:r>
              <a:rPr lang="en-US" sz="3600" i="1" dirty="0" smtClean="0"/>
              <a:t>OK … let’s sing it!</a:t>
            </a:r>
          </a:p>
          <a:p>
            <a:endParaRPr lang="en-US" sz="2800" i="1" dirty="0" smtClean="0"/>
          </a:p>
          <a:p>
            <a:r>
              <a:rPr lang="en-US" sz="2800" b="1" i="1" dirty="0" smtClean="0">
                <a:solidFill>
                  <a:srgbClr val="FFFF00"/>
                </a:solidFill>
              </a:rPr>
              <a:t>Chorus</a:t>
            </a:r>
            <a:r>
              <a:rPr lang="en-US" sz="2800" b="1" dirty="0" smtClean="0">
                <a:solidFill>
                  <a:srgbClr val="FFFF00"/>
                </a:solidFill>
              </a:rPr>
              <a:t>     Hallelujah!</a:t>
            </a:r>
          </a:p>
          <a:p>
            <a:r>
              <a:rPr lang="en-US" sz="2800" dirty="0" smtClean="0"/>
              <a:t>I have found Him who my soul so long has craved!</a:t>
            </a:r>
          </a:p>
          <a:p>
            <a:r>
              <a:rPr lang="en-US" sz="2800" dirty="0" smtClean="0"/>
              <a:t>Jesus satisfies my longings,</a:t>
            </a:r>
          </a:p>
          <a:p>
            <a:r>
              <a:rPr lang="en-US" sz="2800" dirty="0" smtClean="0"/>
              <a:t>Thro’ His blood I now am saved.</a:t>
            </a:r>
          </a:p>
          <a:p>
            <a:endParaRPr lang="en-US" dirty="0"/>
          </a:p>
        </p:txBody>
      </p:sp>
      <p:sp>
        <p:nvSpPr>
          <p:cNvPr id="3" name="TextBox 2"/>
          <p:cNvSpPr txBox="1"/>
          <p:nvPr/>
        </p:nvSpPr>
        <p:spPr>
          <a:xfrm>
            <a:off x="3276600" y="449759"/>
            <a:ext cx="2514600" cy="769441"/>
          </a:xfrm>
          <a:prstGeom prst="rect">
            <a:avLst/>
          </a:prstGeom>
          <a:noFill/>
        </p:spPr>
        <p:txBody>
          <a:bodyPr wrap="square" rtlCol="0">
            <a:spAutoFit/>
          </a:bodyPr>
          <a:lstStyle/>
          <a:p>
            <a:r>
              <a:rPr lang="en-US" sz="4400" b="1" dirty="0" smtClean="0">
                <a:solidFill>
                  <a:srgbClr val="FFFF00"/>
                </a:solidFill>
              </a:rPr>
              <a:t>Satisfied</a:t>
            </a:r>
            <a:endParaRPr lang="en-US" sz="4400"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Pre-Genesis 1:1 Universe</a:t>
            </a:r>
            <a:endParaRPr lang="en-US" dirty="0">
              <a:solidFill>
                <a:srgbClr val="FFFF00"/>
              </a:solidFill>
            </a:endParaRPr>
          </a:p>
        </p:txBody>
      </p:sp>
      <p:sp>
        <p:nvSpPr>
          <p:cNvPr id="4" name="Oval 3"/>
          <p:cNvSpPr/>
          <p:nvPr/>
        </p:nvSpPr>
        <p:spPr>
          <a:xfrm>
            <a:off x="1676400" y="1219200"/>
            <a:ext cx="5334000" cy="533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5" descr="Earth.gif"/>
          <p:cNvPicPr>
            <a:picLocks noChangeAspect="1"/>
          </p:cNvPicPr>
          <p:nvPr/>
        </p:nvPicPr>
        <p:blipFill>
          <a:blip r:embed="rId2" cstate="print"/>
          <a:srcRect/>
          <a:stretch>
            <a:fillRect/>
          </a:stretch>
        </p:blipFill>
        <p:spPr bwMode="auto">
          <a:xfrm>
            <a:off x="3810000" y="3296093"/>
            <a:ext cx="914400" cy="818707"/>
          </a:xfrm>
          <a:prstGeom prst="rect">
            <a:avLst/>
          </a:prstGeom>
          <a:noFill/>
          <a:ln w="9525">
            <a:noFill/>
            <a:miter lim="800000"/>
            <a:headEnd/>
            <a:tailEnd/>
          </a:ln>
        </p:spPr>
      </p:pic>
      <p:pic>
        <p:nvPicPr>
          <p:cNvPr id="6" name="Picture 5" descr="GalaxyOval_40.png"/>
          <p:cNvPicPr>
            <a:picLocks noChangeAspect="1"/>
          </p:cNvPicPr>
          <p:nvPr/>
        </p:nvPicPr>
        <p:blipFill>
          <a:blip r:embed="rId3" cstate="print"/>
          <a:stretch>
            <a:fillRect/>
          </a:stretch>
        </p:blipFill>
        <p:spPr>
          <a:xfrm>
            <a:off x="2158884" y="3429000"/>
            <a:ext cx="544286" cy="381000"/>
          </a:xfrm>
          <a:prstGeom prst="rect">
            <a:avLst/>
          </a:prstGeom>
        </p:spPr>
      </p:pic>
      <p:pic>
        <p:nvPicPr>
          <p:cNvPr id="7" name="Picture 6" descr="GalaxyOval_40.png"/>
          <p:cNvPicPr>
            <a:picLocks noChangeAspect="1"/>
          </p:cNvPicPr>
          <p:nvPr/>
        </p:nvPicPr>
        <p:blipFill>
          <a:blip r:embed="rId3" cstate="print"/>
          <a:stretch>
            <a:fillRect/>
          </a:stretch>
        </p:blipFill>
        <p:spPr>
          <a:xfrm>
            <a:off x="5257800" y="4876800"/>
            <a:ext cx="508116" cy="355681"/>
          </a:xfrm>
          <a:prstGeom prst="rect">
            <a:avLst/>
          </a:prstGeom>
        </p:spPr>
      </p:pic>
      <p:pic>
        <p:nvPicPr>
          <p:cNvPr id="8" name="Picture 7" descr="GalaxyOval_40.png"/>
          <p:cNvPicPr>
            <a:picLocks noChangeAspect="1"/>
          </p:cNvPicPr>
          <p:nvPr/>
        </p:nvPicPr>
        <p:blipFill>
          <a:blip r:embed="rId3" cstate="print"/>
          <a:stretch>
            <a:fillRect/>
          </a:stretch>
        </p:blipFill>
        <p:spPr>
          <a:xfrm>
            <a:off x="5715000" y="2743200"/>
            <a:ext cx="508116" cy="355681"/>
          </a:xfrm>
          <a:prstGeom prst="rect">
            <a:avLst/>
          </a:prstGeom>
        </p:spPr>
      </p:pic>
      <p:pic>
        <p:nvPicPr>
          <p:cNvPr id="9" name="Picture 8" descr="GalaxyOval_40.png"/>
          <p:cNvPicPr>
            <a:picLocks noChangeAspect="1"/>
          </p:cNvPicPr>
          <p:nvPr/>
        </p:nvPicPr>
        <p:blipFill>
          <a:blip r:embed="rId3" cstate="print"/>
          <a:stretch>
            <a:fillRect/>
          </a:stretch>
        </p:blipFill>
        <p:spPr>
          <a:xfrm>
            <a:off x="3581400" y="1600200"/>
            <a:ext cx="508116" cy="355681"/>
          </a:xfrm>
          <a:prstGeom prst="rect">
            <a:avLst/>
          </a:prstGeom>
        </p:spPr>
      </p:pic>
      <p:pic>
        <p:nvPicPr>
          <p:cNvPr id="10" name="Picture 9" descr="GalaxyOval_40.png"/>
          <p:cNvPicPr>
            <a:picLocks noChangeAspect="1"/>
          </p:cNvPicPr>
          <p:nvPr/>
        </p:nvPicPr>
        <p:blipFill>
          <a:blip r:embed="rId3" cstate="print"/>
          <a:stretch>
            <a:fillRect/>
          </a:stretch>
        </p:blipFill>
        <p:spPr>
          <a:xfrm>
            <a:off x="2819400" y="4953000"/>
            <a:ext cx="508116" cy="355681"/>
          </a:xfrm>
          <a:prstGeom prst="rect">
            <a:avLst/>
          </a:prstGeom>
        </p:spPr>
      </p:pic>
      <p:grpSp>
        <p:nvGrpSpPr>
          <p:cNvPr id="3" name="Group 10"/>
          <p:cNvGrpSpPr/>
          <p:nvPr/>
        </p:nvGrpSpPr>
        <p:grpSpPr>
          <a:xfrm>
            <a:off x="457200" y="1676400"/>
            <a:ext cx="1447800" cy="990600"/>
            <a:chOff x="381000" y="1676400"/>
            <a:chExt cx="1447800" cy="990600"/>
          </a:xfrm>
        </p:grpSpPr>
        <p:sp>
          <p:nvSpPr>
            <p:cNvPr id="12" name="TextBox 11"/>
            <p:cNvSpPr txBox="1"/>
            <p:nvPr/>
          </p:nvSpPr>
          <p:spPr>
            <a:xfrm>
              <a:off x="381000" y="1676400"/>
              <a:ext cx="1447800" cy="646331"/>
            </a:xfrm>
            <a:prstGeom prst="rect">
              <a:avLst/>
            </a:prstGeom>
            <a:noFill/>
          </p:spPr>
          <p:txBody>
            <a:bodyPr wrap="square" rtlCol="0">
              <a:spAutoFit/>
            </a:bodyPr>
            <a:lstStyle/>
            <a:p>
              <a:r>
                <a:rPr lang="en-US" dirty="0" smtClean="0"/>
                <a:t>Event  Horizon</a:t>
              </a:r>
              <a:endParaRPr lang="en-US" dirty="0"/>
            </a:p>
          </p:txBody>
        </p:sp>
        <p:cxnSp>
          <p:nvCxnSpPr>
            <p:cNvPr id="13" name="Straight Arrow Connector 12"/>
            <p:cNvCxnSpPr/>
            <p:nvPr/>
          </p:nvCxnSpPr>
          <p:spPr>
            <a:xfrm>
              <a:off x="838200" y="2362200"/>
              <a:ext cx="8382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solidFill>
                  <a:srgbClr val="FFFF00"/>
                </a:solidFill>
              </a:rPr>
              <a:t>“Without Form and Void”</a:t>
            </a:r>
            <a:endParaRPr lang="en-US" dirty="0">
              <a:solidFill>
                <a:srgbClr val="FFFF00"/>
              </a:solidFill>
            </a:endParaRPr>
          </a:p>
        </p:txBody>
      </p:sp>
      <p:sp>
        <p:nvSpPr>
          <p:cNvPr id="4" name="Oval 3"/>
          <p:cNvSpPr/>
          <p:nvPr/>
        </p:nvSpPr>
        <p:spPr>
          <a:xfrm>
            <a:off x="1676400" y="1219200"/>
            <a:ext cx="5334000" cy="5334000"/>
          </a:xfrm>
          <a:prstGeom prst="ellipse">
            <a:avLst/>
          </a:prstGeom>
          <a:solidFill>
            <a:schemeClr val="accent4">
              <a:lumMod val="1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5" descr="Earth.gif"/>
          <p:cNvPicPr>
            <a:picLocks noChangeAspect="1"/>
          </p:cNvPicPr>
          <p:nvPr/>
        </p:nvPicPr>
        <p:blipFill>
          <a:blip r:embed="rId2" cstate="print"/>
          <a:srcRect/>
          <a:stretch>
            <a:fillRect/>
          </a:stretch>
        </p:blipFill>
        <p:spPr bwMode="auto">
          <a:xfrm>
            <a:off x="3810000" y="3296093"/>
            <a:ext cx="914400" cy="818707"/>
          </a:xfrm>
          <a:prstGeom prst="rect">
            <a:avLst/>
          </a:prstGeom>
          <a:noFill/>
          <a:ln w="9525">
            <a:noFill/>
            <a:miter lim="800000"/>
            <a:headEnd/>
            <a:tailEnd/>
          </a:ln>
        </p:spPr>
      </p:pic>
      <p:pic>
        <p:nvPicPr>
          <p:cNvPr id="6" name="Picture 5" descr="GalaxyOval_40.png"/>
          <p:cNvPicPr>
            <a:picLocks noChangeAspect="1"/>
          </p:cNvPicPr>
          <p:nvPr/>
        </p:nvPicPr>
        <p:blipFill>
          <a:blip r:embed="rId3" cstate="print"/>
          <a:stretch>
            <a:fillRect/>
          </a:stretch>
        </p:blipFill>
        <p:spPr>
          <a:xfrm>
            <a:off x="2158884" y="3429000"/>
            <a:ext cx="544286" cy="381000"/>
          </a:xfrm>
          <a:prstGeom prst="rect">
            <a:avLst/>
          </a:prstGeom>
        </p:spPr>
      </p:pic>
      <p:pic>
        <p:nvPicPr>
          <p:cNvPr id="7" name="Picture 6" descr="GalaxyOval_40.png"/>
          <p:cNvPicPr>
            <a:picLocks noChangeAspect="1"/>
          </p:cNvPicPr>
          <p:nvPr/>
        </p:nvPicPr>
        <p:blipFill>
          <a:blip r:embed="rId3" cstate="print"/>
          <a:stretch>
            <a:fillRect/>
          </a:stretch>
        </p:blipFill>
        <p:spPr>
          <a:xfrm>
            <a:off x="5257800" y="4876800"/>
            <a:ext cx="508116" cy="355681"/>
          </a:xfrm>
          <a:prstGeom prst="rect">
            <a:avLst/>
          </a:prstGeom>
        </p:spPr>
      </p:pic>
      <p:pic>
        <p:nvPicPr>
          <p:cNvPr id="8" name="Picture 7" descr="GalaxyOval_40.png"/>
          <p:cNvPicPr>
            <a:picLocks noChangeAspect="1"/>
          </p:cNvPicPr>
          <p:nvPr/>
        </p:nvPicPr>
        <p:blipFill>
          <a:blip r:embed="rId3" cstate="print"/>
          <a:stretch>
            <a:fillRect/>
          </a:stretch>
        </p:blipFill>
        <p:spPr>
          <a:xfrm>
            <a:off x="5715000" y="2590800"/>
            <a:ext cx="508116" cy="355681"/>
          </a:xfrm>
          <a:prstGeom prst="rect">
            <a:avLst/>
          </a:prstGeom>
        </p:spPr>
      </p:pic>
      <p:pic>
        <p:nvPicPr>
          <p:cNvPr id="9" name="Picture 8" descr="GalaxyOval_40.png"/>
          <p:cNvPicPr>
            <a:picLocks noChangeAspect="1"/>
          </p:cNvPicPr>
          <p:nvPr/>
        </p:nvPicPr>
        <p:blipFill>
          <a:blip r:embed="rId3" cstate="print"/>
          <a:stretch>
            <a:fillRect/>
          </a:stretch>
        </p:blipFill>
        <p:spPr>
          <a:xfrm>
            <a:off x="3581400" y="1600200"/>
            <a:ext cx="508116" cy="355681"/>
          </a:xfrm>
          <a:prstGeom prst="rect">
            <a:avLst/>
          </a:prstGeom>
        </p:spPr>
      </p:pic>
      <p:pic>
        <p:nvPicPr>
          <p:cNvPr id="10" name="Picture 9" descr="GalaxyOval_40.png"/>
          <p:cNvPicPr>
            <a:picLocks noChangeAspect="1"/>
          </p:cNvPicPr>
          <p:nvPr/>
        </p:nvPicPr>
        <p:blipFill>
          <a:blip r:embed="rId3" cstate="print"/>
          <a:stretch>
            <a:fillRect/>
          </a:stretch>
        </p:blipFill>
        <p:spPr>
          <a:xfrm>
            <a:off x="2819400" y="4953000"/>
            <a:ext cx="508116" cy="355681"/>
          </a:xfrm>
          <a:prstGeom prst="rect">
            <a:avLst/>
          </a:prstGeom>
        </p:spPr>
      </p:pic>
      <p:sp>
        <p:nvSpPr>
          <p:cNvPr id="11" name="Oval 10"/>
          <p:cNvSpPr/>
          <p:nvPr/>
        </p:nvSpPr>
        <p:spPr>
          <a:xfrm>
            <a:off x="3886200" y="3276600"/>
            <a:ext cx="8382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14"/>
          <p:cNvGrpSpPr/>
          <p:nvPr/>
        </p:nvGrpSpPr>
        <p:grpSpPr>
          <a:xfrm>
            <a:off x="381000" y="1524000"/>
            <a:ext cx="1447800" cy="1143000"/>
            <a:chOff x="381000" y="1524000"/>
            <a:chExt cx="1447800" cy="1143000"/>
          </a:xfrm>
        </p:grpSpPr>
        <p:sp>
          <p:nvSpPr>
            <p:cNvPr id="12" name="TextBox 11"/>
            <p:cNvSpPr txBox="1"/>
            <p:nvPr/>
          </p:nvSpPr>
          <p:spPr>
            <a:xfrm>
              <a:off x="381000" y="1524000"/>
              <a:ext cx="1447800" cy="830997"/>
            </a:xfrm>
            <a:prstGeom prst="rect">
              <a:avLst/>
            </a:prstGeom>
            <a:noFill/>
          </p:spPr>
          <p:txBody>
            <a:bodyPr wrap="square" rtlCol="0">
              <a:spAutoFit/>
            </a:bodyPr>
            <a:lstStyle/>
            <a:p>
              <a:r>
                <a:rPr lang="en-US" sz="2400" dirty="0" smtClean="0"/>
                <a:t>Event  Horizon</a:t>
              </a:r>
              <a:endParaRPr lang="en-US" sz="2400" dirty="0"/>
            </a:p>
          </p:txBody>
        </p:sp>
        <p:cxnSp>
          <p:nvCxnSpPr>
            <p:cNvPr id="14" name="Straight Arrow Connector 13"/>
            <p:cNvCxnSpPr/>
            <p:nvPr/>
          </p:nvCxnSpPr>
          <p:spPr>
            <a:xfrm>
              <a:off x="838200" y="2362200"/>
              <a:ext cx="8382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7086600" y="1752600"/>
            <a:ext cx="1905000" cy="1200329"/>
          </a:xfrm>
          <a:prstGeom prst="rect">
            <a:avLst/>
          </a:prstGeom>
          <a:noFill/>
        </p:spPr>
        <p:txBody>
          <a:bodyPr wrap="square" rtlCol="0">
            <a:spAutoFit/>
          </a:bodyPr>
          <a:lstStyle/>
          <a:p>
            <a:pPr algn="ctr"/>
            <a:r>
              <a:rPr lang="en-US" sz="2400" dirty="0" smtClean="0"/>
              <a:t>The Pre-Genesis 1:1 Earth</a:t>
            </a:r>
            <a:endParaRPr lang="en-US" sz="2400" dirty="0"/>
          </a:p>
        </p:txBody>
      </p:sp>
      <p:cxnSp>
        <p:nvCxnSpPr>
          <p:cNvPr id="20" name="Straight Arrow Connector 19"/>
          <p:cNvCxnSpPr/>
          <p:nvPr/>
        </p:nvCxnSpPr>
        <p:spPr>
          <a:xfrm rot="10800000" flipV="1">
            <a:off x="4953000" y="2514600"/>
            <a:ext cx="220980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1" name="Picture 20" descr="GalaxyOval_40.png"/>
          <p:cNvPicPr>
            <a:picLocks noChangeAspect="1"/>
          </p:cNvPicPr>
          <p:nvPr/>
        </p:nvPicPr>
        <p:blipFill>
          <a:blip r:embed="rId3" cstate="print"/>
          <a:stretch>
            <a:fillRect/>
          </a:stretch>
        </p:blipFill>
        <p:spPr>
          <a:xfrm>
            <a:off x="3835284" y="5587919"/>
            <a:ext cx="508116" cy="355681"/>
          </a:xfrm>
          <a:prstGeom prst="rect">
            <a:avLst/>
          </a:prstGeom>
        </p:spPr>
      </p:pic>
      <p:pic>
        <p:nvPicPr>
          <p:cNvPr id="22" name="Picture 21" descr="GalaxyOval_40.png"/>
          <p:cNvPicPr>
            <a:picLocks noChangeAspect="1"/>
          </p:cNvPicPr>
          <p:nvPr/>
        </p:nvPicPr>
        <p:blipFill>
          <a:blip r:embed="rId3" cstate="print"/>
          <a:stretch>
            <a:fillRect/>
          </a:stretch>
        </p:blipFill>
        <p:spPr>
          <a:xfrm>
            <a:off x="4876800" y="1930319"/>
            <a:ext cx="508116" cy="355681"/>
          </a:xfrm>
          <a:prstGeom prst="rect">
            <a:avLst/>
          </a:prstGeom>
        </p:spPr>
      </p:pic>
      <p:pic>
        <p:nvPicPr>
          <p:cNvPr id="23" name="Picture 22" descr="GalaxyOval_40.png"/>
          <p:cNvPicPr>
            <a:picLocks noChangeAspect="1"/>
          </p:cNvPicPr>
          <p:nvPr/>
        </p:nvPicPr>
        <p:blipFill>
          <a:blip r:embed="rId3" cstate="print"/>
          <a:stretch>
            <a:fillRect/>
          </a:stretch>
        </p:blipFill>
        <p:spPr>
          <a:xfrm>
            <a:off x="2971800" y="2692319"/>
            <a:ext cx="508116" cy="355681"/>
          </a:xfrm>
          <a:prstGeom prst="rect">
            <a:avLst/>
          </a:prstGeom>
        </p:spPr>
      </p:pic>
      <p:pic>
        <p:nvPicPr>
          <p:cNvPr id="24" name="Picture 23" descr="GalaxyOval_40.png"/>
          <p:cNvPicPr>
            <a:picLocks noChangeAspect="1"/>
          </p:cNvPicPr>
          <p:nvPr/>
        </p:nvPicPr>
        <p:blipFill>
          <a:blip r:embed="rId3" cstate="print"/>
          <a:stretch>
            <a:fillRect/>
          </a:stretch>
        </p:blipFill>
        <p:spPr>
          <a:xfrm>
            <a:off x="5664084" y="3962400"/>
            <a:ext cx="508116" cy="35568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dirty="0" smtClean="0">
                <a:solidFill>
                  <a:srgbClr val="FFFF00"/>
                </a:solidFill>
              </a:rPr>
              <a:t>The Fall of the Shining One</a:t>
            </a:r>
            <a:endParaRPr lang="en-US" dirty="0">
              <a:solidFill>
                <a:srgbClr val="FFFF00"/>
              </a:solidFill>
            </a:endParaRPr>
          </a:p>
        </p:txBody>
      </p:sp>
    </p:spTree>
    <p:extLst>
      <p:ext uri="{BB962C8B-B14F-4D97-AF65-F5344CB8AC3E}">
        <p14:creationId xmlns:p14="http://schemas.microsoft.com/office/powerpoint/2010/main" val="314293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914400"/>
            <a:ext cx="7315200" cy="4832092"/>
          </a:xfrm>
          <a:prstGeom prst="rect">
            <a:avLst/>
          </a:prstGeom>
          <a:noFill/>
        </p:spPr>
        <p:txBody>
          <a:bodyPr wrap="square" rtlCol="0">
            <a:spAutoFit/>
          </a:bodyPr>
          <a:lstStyle/>
          <a:p>
            <a:r>
              <a:rPr lang="en-US" sz="2800" b="1" dirty="0" smtClean="0">
                <a:solidFill>
                  <a:srgbClr val="FFFF00"/>
                </a:solidFill>
              </a:rPr>
              <a:t>Every precious stone was your covering: </a:t>
            </a:r>
            <a:r>
              <a:rPr lang="en-US" sz="2800" dirty="0" smtClean="0"/>
              <a:t>The ruby, the topaz, and the diamond; The beryl, the onyx, and the jasper; The lapis lazuli, the turquoise, and the emerald; </a:t>
            </a:r>
          </a:p>
          <a:p>
            <a:endParaRPr lang="en-US" sz="2800" dirty="0" smtClean="0"/>
          </a:p>
          <a:p>
            <a:r>
              <a:rPr lang="en-US" sz="2800" dirty="0" smtClean="0"/>
              <a:t>And the gold, the </a:t>
            </a:r>
            <a:r>
              <a:rPr lang="en-US" sz="2800" b="1" dirty="0" smtClean="0">
                <a:solidFill>
                  <a:srgbClr val="FFFF00"/>
                </a:solidFill>
              </a:rPr>
              <a:t>workmanship of your settings and sockets</a:t>
            </a:r>
            <a:r>
              <a:rPr lang="en-US" sz="2800" dirty="0" smtClean="0"/>
              <a:t>, Was in you. </a:t>
            </a:r>
            <a:r>
              <a:rPr lang="en-US" sz="2800" b="1" dirty="0" smtClean="0">
                <a:solidFill>
                  <a:srgbClr val="FFFF00"/>
                </a:solidFill>
              </a:rPr>
              <a:t>On the day that you were created</a:t>
            </a:r>
            <a:r>
              <a:rPr lang="en-US" sz="2800" dirty="0" smtClean="0"/>
              <a:t> They were prepared." </a:t>
            </a:r>
          </a:p>
          <a:p>
            <a:endParaRPr lang="en-US" dirty="0" smtClean="0"/>
          </a:p>
          <a:p>
            <a:r>
              <a:rPr lang="en-US" sz="2000" dirty="0" smtClean="0"/>
              <a:t>						Ezekiel 28:13</a:t>
            </a:r>
          </a:p>
          <a:p>
            <a:endParaRPr lang="en-US" dirty="0"/>
          </a:p>
        </p:txBody>
      </p:sp>
    </p:spTree>
    <p:extLst>
      <p:ext uri="{BB962C8B-B14F-4D97-AF65-F5344CB8AC3E}">
        <p14:creationId xmlns:p14="http://schemas.microsoft.com/office/powerpoint/2010/main" val="2844475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Reflecting God’s Glory</a:t>
            </a:r>
            <a:endParaRPr lang="en-US" dirty="0">
              <a:solidFill>
                <a:srgbClr val="FFFF00"/>
              </a:solidFill>
            </a:endParaRPr>
          </a:p>
        </p:txBody>
      </p:sp>
      <p:grpSp>
        <p:nvGrpSpPr>
          <p:cNvPr id="3" name="Group 27"/>
          <p:cNvGrpSpPr/>
          <p:nvPr/>
        </p:nvGrpSpPr>
        <p:grpSpPr>
          <a:xfrm>
            <a:off x="2895600" y="4876800"/>
            <a:ext cx="1442999" cy="1817132"/>
            <a:chOff x="2895600" y="4876800"/>
            <a:chExt cx="1442999" cy="1817132"/>
          </a:xfrm>
        </p:grpSpPr>
        <p:pic>
          <p:nvPicPr>
            <p:cNvPr id="5" name="Picture 4" descr="diamond.gif"/>
            <p:cNvPicPr>
              <a:picLocks noChangeAspect="1"/>
            </p:cNvPicPr>
            <p:nvPr/>
          </p:nvPicPr>
          <p:blipFill>
            <a:blip r:embed="rId3" cstate="print"/>
            <a:stretch>
              <a:fillRect/>
            </a:stretch>
          </p:blipFill>
          <p:spPr>
            <a:xfrm>
              <a:off x="2895600" y="4876800"/>
              <a:ext cx="1442999" cy="1453608"/>
            </a:xfrm>
            <a:prstGeom prst="rect">
              <a:avLst/>
            </a:prstGeom>
          </p:spPr>
        </p:pic>
        <p:sp>
          <p:nvSpPr>
            <p:cNvPr id="12" name="TextBox 11"/>
            <p:cNvSpPr txBox="1"/>
            <p:nvPr/>
          </p:nvSpPr>
          <p:spPr>
            <a:xfrm>
              <a:off x="3048000" y="6324600"/>
              <a:ext cx="1219200" cy="369332"/>
            </a:xfrm>
            <a:prstGeom prst="rect">
              <a:avLst/>
            </a:prstGeom>
            <a:noFill/>
          </p:spPr>
          <p:txBody>
            <a:bodyPr wrap="square" rtlCol="0">
              <a:spAutoFit/>
            </a:bodyPr>
            <a:lstStyle/>
            <a:p>
              <a:r>
                <a:rPr lang="en-US" dirty="0" smtClean="0"/>
                <a:t>Diamond</a:t>
              </a:r>
              <a:endParaRPr lang="en-US" dirty="0"/>
            </a:p>
          </p:txBody>
        </p:sp>
      </p:grpSp>
      <p:grpSp>
        <p:nvGrpSpPr>
          <p:cNvPr id="7" name="Group 33"/>
          <p:cNvGrpSpPr/>
          <p:nvPr/>
        </p:nvGrpSpPr>
        <p:grpSpPr>
          <a:xfrm>
            <a:off x="2821875" y="1447800"/>
            <a:ext cx="1597725" cy="1676400"/>
            <a:chOff x="2821875" y="1447800"/>
            <a:chExt cx="1597725" cy="1676400"/>
          </a:xfrm>
        </p:grpSpPr>
        <p:pic>
          <p:nvPicPr>
            <p:cNvPr id="8" name="Picture 7" descr="oynx.gif"/>
            <p:cNvPicPr>
              <a:picLocks noChangeAspect="1"/>
            </p:cNvPicPr>
            <p:nvPr/>
          </p:nvPicPr>
          <p:blipFill>
            <a:blip r:embed="rId4" cstate="print"/>
            <a:stretch>
              <a:fillRect/>
            </a:stretch>
          </p:blipFill>
          <p:spPr>
            <a:xfrm>
              <a:off x="2821875" y="1447800"/>
              <a:ext cx="1597725" cy="1597725"/>
            </a:xfrm>
            <a:prstGeom prst="rect">
              <a:avLst/>
            </a:prstGeom>
          </p:spPr>
        </p:pic>
        <p:sp>
          <p:nvSpPr>
            <p:cNvPr id="13" name="TextBox 12"/>
            <p:cNvSpPr txBox="1"/>
            <p:nvPr/>
          </p:nvSpPr>
          <p:spPr>
            <a:xfrm>
              <a:off x="2895600" y="2743200"/>
              <a:ext cx="990600" cy="381000"/>
            </a:xfrm>
            <a:prstGeom prst="rect">
              <a:avLst/>
            </a:prstGeom>
            <a:noFill/>
          </p:spPr>
          <p:txBody>
            <a:bodyPr wrap="square" rtlCol="0">
              <a:spAutoFit/>
            </a:bodyPr>
            <a:lstStyle/>
            <a:p>
              <a:r>
                <a:rPr lang="en-US" dirty="0" smtClean="0"/>
                <a:t>Onyx</a:t>
              </a:r>
              <a:endParaRPr lang="en-US" dirty="0"/>
            </a:p>
          </p:txBody>
        </p:sp>
      </p:grpSp>
      <p:grpSp>
        <p:nvGrpSpPr>
          <p:cNvPr id="9" name="Group 31"/>
          <p:cNvGrpSpPr/>
          <p:nvPr/>
        </p:nvGrpSpPr>
        <p:grpSpPr>
          <a:xfrm>
            <a:off x="7239000" y="2057400"/>
            <a:ext cx="1676400" cy="1969532"/>
            <a:chOff x="7239000" y="2057400"/>
            <a:chExt cx="1676400" cy="1969532"/>
          </a:xfrm>
        </p:grpSpPr>
        <p:pic>
          <p:nvPicPr>
            <p:cNvPr id="6" name="Picture 5" descr="emerald.gif"/>
            <p:cNvPicPr>
              <a:picLocks noChangeAspect="1"/>
            </p:cNvPicPr>
            <p:nvPr/>
          </p:nvPicPr>
          <p:blipFill>
            <a:blip r:embed="rId5" cstate="print"/>
            <a:stretch>
              <a:fillRect/>
            </a:stretch>
          </p:blipFill>
          <p:spPr>
            <a:xfrm>
              <a:off x="7239000" y="2057400"/>
              <a:ext cx="1658611" cy="1658611"/>
            </a:xfrm>
            <a:prstGeom prst="rect">
              <a:avLst/>
            </a:prstGeom>
          </p:spPr>
        </p:pic>
        <p:sp>
          <p:nvSpPr>
            <p:cNvPr id="14" name="TextBox 13"/>
            <p:cNvSpPr txBox="1"/>
            <p:nvPr/>
          </p:nvSpPr>
          <p:spPr>
            <a:xfrm>
              <a:off x="7543800" y="3657600"/>
              <a:ext cx="1371600" cy="369332"/>
            </a:xfrm>
            <a:prstGeom prst="rect">
              <a:avLst/>
            </a:prstGeom>
            <a:noFill/>
          </p:spPr>
          <p:txBody>
            <a:bodyPr wrap="square" rtlCol="0">
              <a:spAutoFit/>
            </a:bodyPr>
            <a:lstStyle/>
            <a:p>
              <a:r>
                <a:rPr lang="en-US" dirty="0" smtClean="0"/>
                <a:t>Emerald</a:t>
              </a:r>
              <a:endParaRPr lang="en-US" dirty="0"/>
            </a:p>
          </p:txBody>
        </p:sp>
      </p:grpSp>
      <p:grpSp>
        <p:nvGrpSpPr>
          <p:cNvPr id="10" name="Group 30"/>
          <p:cNvGrpSpPr/>
          <p:nvPr/>
        </p:nvGrpSpPr>
        <p:grpSpPr>
          <a:xfrm>
            <a:off x="6934200" y="4800600"/>
            <a:ext cx="1669237" cy="1817132"/>
            <a:chOff x="6934200" y="4800600"/>
            <a:chExt cx="1669237" cy="1817132"/>
          </a:xfrm>
        </p:grpSpPr>
        <p:pic>
          <p:nvPicPr>
            <p:cNvPr id="4" name="Picture 3" descr="carbuncle.gif"/>
            <p:cNvPicPr>
              <a:picLocks noChangeAspect="1"/>
            </p:cNvPicPr>
            <p:nvPr/>
          </p:nvPicPr>
          <p:blipFill>
            <a:blip r:embed="rId6" cstate="print"/>
            <a:stretch>
              <a:fillRect/>
            </a:stretch>
          </p:blipFill>
          <p:spPr>
            <a:xfrm>
              <a:off x="6934200" y="4800600"/>
              <a:ext cx="1669237" cy="1487438"/>
            </a:xfrm>
            <a:prstGeom prst="rect">
              <a:avLst/>
            </a:prstGeom>
          </p:spPr>
        </p:pic>
        <p:sp>
          <p:nvSpPr>
            <p:cNvPr id="15" name="TextBox 14"/>
            <p:cNvSpPr txBox="1"/>
            <p:nvPr/>
          </p:nvSpPr>
          <p:spPr>
            <a:xfrm>
              <a:off x="7315200" y="6248400"/>
              <a:ext cx="1066800" cy="369332"/>
            </a:xfrm>
            <a:prstGeom prst="rect">
              <a:avLst/>
            </a:prstGeom>
            <a:noFill/>
          </p:spPr>
          <p:txBody>
            <a:bodyPr wrap="square" rtlCol="0">
              <a:spAutoFit/>
            </a:bodyPr>
            <a:lstStyle/>
            <a:p>
              <a:r>
                <a:rPr lang="en-US" dirty="0" smtClean="0"/>
                <a:t>Garnet</a:t>
              </a:r>
              <a:endParaRPr lang="en-US" dirty="0"/>
            </a:p>
          </p:txBody>
        </p:sp>
      </p:grpSp>
      <p:grpSp>
        <p:nvGrpSpPr>
          <p:cNvPr id="11" name="Group 25"/>
          <p:cNvGrpSpPr/>
          <p:nvPr/>
        </p:nvGrpSpPr>
        <p:grpSpPr>
          <a:xfrm>
            <a:off x="381000" y="1828800"/>
            <a:ext cx="1659741" cy="1893332"/>
            <a:chOff x="381000" y="1828800"/>
            <a:chExt cx="1659741" cy="1893332"/>
          </a:xfrm>
        </p:grpSpPr>
        <p:pic>
          <p:nvPicPr>
            <p:cNvPr id="16" name="Picture 15" descr="Beryl.jpg"/>
            <p:cNvPicPr>
              <a:picLocks noChangeAspect="1"/>
            </p:cNvPicPr>
            <p:nvPr/>
          </p:nvPicPr>
          <p:blipFill>
            <a:blip r:embed="rId7" cstate="print"/>
            <a:stretch>
              <a:fillRect/>
            </a:stretch>
          </p:blipFill>
          <p:spPr>
            <a:xfrm>
              <a:off x="381000" y="1828800"/>
              <a:ext cx="1659741" cy="1524000"/>
            </a:xfrm>
            <a:prstGeom prst="rect">
              <a:avLst/>
            </a:prstGeom>
          </p:spPr>
        </p:pic>
        <p:sp>
          <p:nvSpPr>
            <p:cNvPr id="17" name="TextBox 16"/>
            <p:cNvSpPr txBox="1"/>
            <p:nvPr/>
          </p:nvSpPr>
          <p:spPr>
            <a:xfrm>
              <a:off x="838200" y="3352800"/>
              <a:ext cx="914400" cy="369332"/>
            </a:xfrm>
            <a:prstGeom prst="rect">
              <a:avLst/>
            </a:prstGeom>
            <a:noFill/>
          </p:spPr>
          <p:txBody>
            <a:bodyPr wrap="square" rtlCol="0">
              <a:spAutoFit/>
            </a:bodyPr>
            <a:lstStyle/>
            <a:p>
              <a:r>
                <a:rPr lang="en-US" dirty="0" smtClean="0"/>
                <a:t>Beryl</a:t>
              </a:r>
              <a:endParaRPr lang="en-US" dirty="0"/>
            </a:p>
          </p:txBody>
        </p:sp>
      </p:grpSp>
      <p:grpSp>
        <p:nvGrpSpPr>
          <p:cNvPr id="26" name="Group 32"/>
          <p:cNvGrpSpPr/>
          <p:nvPr/>
        </p:nvGrpSpPr>
        <p:grpSpPr>
          <a:xfrm>
            <a:off x="5257800" y="1752600"/>
            <a:ext cx="1219200" cy="1588532"/>
            <a:chOff x="5257800" y="1752600"/>
            <a:chExt cx="1219200" cy="1588532"/>
          </a:xfrm>
        </p:grpSpPr>
        <p:pic>
          <p:nvPicPr>
            <p:cNvPr id="18" name="Picture 17" descr="sapphire.gif"/>
            <p:cNvPicPr>
              <a:picLocks noChangeAspect="1"/>
            </p:cNvPicPr>
            <p:nvPr/>
          </p:nvPicPr>
          <p:blipFill>
            <a:blip r:embed="rId8" cstate="print"/>
            <a:stretch>
              <a:fillRect/>
            </a:stretch>
          </p:blipFill>
          <p:spPr>
            <a:xfrm>
              <a:off x="5257800" y="1752600"/>
              <a:ext cx="1190625" cy="1190625"/>
            </a:xfrm>
            <a:prstGeom prst="rect">
              <a:avLst/>
            </a:prstGeom>
          </p:spPr>
        </p:pic>
        <p:sp>
          <p:nvSpPr>
            <p:cNvPr id="19" name="TextBox 18"/>
            <p:cNvSpPr txBox="1"/>
            <p:nvPr/>
          </p:nvSpPr>
          <p:spPr>
            <a:xfrm>
              <a:off x="5334000" y="2971800"/>
              <a:ext cx="1143000" cy="369332"/>
            </a:xfrm>
            <a:prstGeom prst="rect">
              <a:avLst/>
            </a:prstGeom>
            <a:noFill/>
          </p:spPr>
          <p:txBody>
            <a:bodyPr wrap="square" rtlCol="0">
              <a:spAutoFit/>
            </a:bodyPr>
            <a:lstStyle/>
            <a:p>
              <a:r>
                <a:rPr lang="en-US" dirty="0" smtClean="0"/>
                <a:t>Sapphire</a:t>
              </a:r>
            </a:p>
          </p:txBody>
        </p:sp>
      </p:grpSp>
      <p:grpSp>
        <p:nvGrpSpPr>
          <p:cNvPr id="27" name="Group 26"/>
          <p:cNvGrpSpPr/>
          <p:nvPr/>
        </p:nvGrpSpPr>
        <p:grpSpPr>
          <a:xfrm>
            <a:off x="381000" y="4114800"/>
            <a:ext cx="1828800" cy="2198132"/>
            <a:chOff x="381000" y="4114800"/>
            <a:chExt cx="1828800" cy="2198132"/>
          </a:xfrm>
        </p:grpSpPr>
        <p:pic>
          <p:nvPicPr>
            <p:cNvPr id="20" name="Picture 19" descr="jasper.gif"/>
            <p:cNvPicPr>
              <a:picLocks noChangeAspect="1"/>
            </p:cNvPicPr>
            <p:nvPr/>
          </p:nvPicPr>
          <p:blipFill>
            <a:blip r:embed="rId9" cstate="print"/>
            <a:stretch>
              <a:fillRect/>
            </a:stretch>
          </p:blipFill>
          <p:spPr>
            <a:xfrm>
              <a:off x="381000" y="4114800"/>
              <a:ext cx="1828800" cy="1828800"/>
            </a:xfrm>
            <a:prstGeom prst="rect">
              <a:avLst/>
            </a:prstGeom>
          </p:spPr>
        </p:pic>
        <p:sp>
          <p:nvSpPr>
            <p:cNvPr id="21" name="TextBox 20"/>
            <p:cNvSpPr txBox="1"/>
            <p:nvPr/>
          </p:nvSpPr>
          <p:spPr>
            <a:xfrm>
              <a:off x="838200" y="5943600"/>
              <a:ext cx="1066800" cy="369332"/>
            </a:xfrm>
            <a:prstGeom prst="rect">
              <a:avLst/>
            </a:prstGeom>
            <a:noFill/>
          </p:spPr>
          <p:txBody>
            <a:bodyPr wrap="square" rtlCol="0">
              <a:spAutoFit/>
            </a:bodyPr>
            <a:lstStyle/>
            <a:p>
              <a:r>
                <a:rPr lang="en-US" dirty="0" smtClean="0"/>
                <a:t>Jasper</a:t>
              </a:r>
              <a:endParaRPr lang="en-US" dirty="0"/>
            </a:p>
          </p:txBody>
        </p:sp>
      </p:grpSp>
      <p:grpSp>
        <p:nvGrpSpPr>
          <p:cNvPr id="28" name="Group 29"/>
          <p:cNvGrpSpPr/>
          <p:nvPr/>
        </p:nvGrpSpPr>
        <p:grpSpPr>
          <a:xfrm>
            <a:off x="3357563" y="3321218"/>
            <a:ext cx="1138238" cy="1391514"/>
            <a:chOff x="3357563" y="3321218"/>
            <a:chExt cx="1138238" cy="1391514"/>
          </a:xfrm>
        </p:grpSpPr>
        <p:pic>
          <p:nvPicPr>
            <p:cNvPr id="22" name="Picture 21" descr="sardis.gif"/>
            <p:cNvPicPr>
              <a:picLocks noChangeAspect="1"/>
            </p:cNvPicPr>
            <p:nvPr/>
          </p:nvPicPr>
          <p:blipFill>
            <a:blip r:embed="rId10" cstate="print"/>
            <a:stretch>
              <a:fillRect/>
            </a:stretch>
          </p:blipFill>
          <p:spPr>
            <a:xfrm>
              <a:off x="3357563" y="3321218"/>
              <a:ext cx="1138238" cy="1022182"/>
            </a:xfrm>
            <a:prstGeom prst="rect">
              <a:avLst/>
            </a:prstGeom>
          </p:spPr>
        </p:pic>
        <p:sp>
          <p:nvSpPr>
            <p:cNvPr id="23" name="TextBox 22"/>
            <p:cNvSpPr txBox="1"/>
            <p:nvPr/>
          </p:nvSpPr>
          <p:spPr>
            <a:xfrm>
              <a:off x="3505200" y="4343400"/>
              <a:ext cx="838200" cy="369332"/>
            </a:xfrm>
            <a:prstGeom prst="rect">
              <a:avLst/>
            </a:prstGeom>
            <a:noFill/>
          </p:spPr>
          <p:txBody>
            <a:bodyPr wrap="square" rtlCol="0">
              <a:spAutoFit/>
            </a:bodyPr>
            <a:lstStyle/>
            <a:p>
              <a:r>
                <a:rPr lang="en-US" dirty="0" smtClean="0"/>
                <a:t>Sardis</a:t>
              </a:r>
            </a:p>
          </p:txBody>
        </p:sp>
      </p:grpSp>
      <p:grpSp>
        <p:nvGrpSpPr>
          <p:cNvPr id="29" name="Group 28"/>
          <p:cNvGrpSpPr/>
          <p:nvPr/>
        </p:nvGrpSpPr>
        <p:grpSpPr>
          <a:xfrm>
            <a:off x="4905375" y="4126468"/>
            <a:ext cx="1190625" cy="1588532"/>
            <a:chOff x="4648200" y="3505200"/>
            <a:chExt cx="1190625" cy="1588532"/>
          </a:xfrm>
        </p:grpSpPr>
        <p:pic>
          <p:nvPicPr>
            <p:cNvPr id="24" name="Picture 23" descr="topaz.gif"/>
            <p:cNvPicPr>
              <a:picLocks noChangeAspect="1"/>
            </p:cNvPicPr>
            <p:nvPr/>
          </p:nvPicPr>
          <p:blipFill>
            <a:blip r:embed="rId11" cstate="print"/>
            <a:stretch>
              <a:fillRect/>
            </a:stretch>
          </p:blipFill>
          <p:spPr>
            <a:xfrm>
              <a:off x="4648200" y="3505200"/>
              <a:ext cx="1190625" cy="1190625"/>
            </a:xfrm>
            <a:prstGeom prst="rect">
              <a:avLst/>
            </a:prstGeom>
          </p:spPr>
        </p:pic>
        <p:sp>
          <p:nvSpPr>
            <p:cNvPr id="25" name="TextBox 24"/>
            <p:cNvSpPr txBox="1"/>
            <p:nvPr/>
          </p:nvSpPr>
          <p:spPr>
            <a:xfrm>
              <a:off x="4800600" y="4724400"/>
              <a:ext cx="838200" cy="369332"/>
            </a:xfrm>
            <a:prstGeom prst="rect">
              <a:avLst/>
            </a:prstGeom>
            <a:noFill/>
          </p:spPr>
          <p:txBody>
            <a:bodyPr wrap="square" rtlCol="0">
              <a:spAutoFit/>
            </a:bodyPr>
            <a:lstStyle/>
            <a:p>
              <a:r>
                <a:rPr lang="en-US" dirty="0" smtClean="0"/>
                <a:t>Topaz</a:t>
              </a:r>
              <a:endParaRPr lang="en-US" dirty="0"/>
            </a:p>
          </p:txBody>
        </p:sp>
      </p:grpSp>
    </p:spTree>
    <p:custDataLst>
      <p:tags r:id="rId1"/>
    </p:custDataLst>
    <p:extLst>
      <p:ext uri="{BB962C8B-B14F-4D97-AF65-F5344CB8AC3E}">
        <p14:creationId xmlns:p14="http://schemas.microsoft.com/office/powerpoint/2010/main" val="26141027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Revcube.p3d 0"/>
  <p:tag name="POWER3D OPTIONS" val="Medium "/>
  <p:tag name="POWER3D SOUND" val="Revolving Cube"/>
</p:tagLst>
</file>

<file path=ppt/tags/tag2.xml><?xml version="1.0" encoding="utf-8"?>
<p:tagLst xmlns:a="http://schemas.openxmlformats.org/drawingml/2006/main" xmlns:r="http://schemas.openxmlformats.org/officeDocument/2006/relationships" xmlns:p="http://schemas.openxmlformats.org/presentationml/2006/main">
  <p:tag name="POWER3D TRANSITION" val="OnEdge.p3d 0"/>
  <p:tag name="POWER3D OPTIONS" val="Medium "/>
  <p:tag name="POWER3D SOUND" val="On Edge"/>
</p:tagLst>
</file>

<file path=ppt/tags/tag3.xml><?xml version="1.0" encoding="utf-8"?>
<p:tagLst xmlns:a="http://schemas.openxmlformats.org/drawingml/2006/main" xmlns:r="http://schemas.openxmlformats.org/officeDocument/2006/relationships" xmlns:p="http://schemas.openxmlformats.org/presentationml/2006/main">
  <p:tag name="POWER3D TRANSITION" val="Revcube.p3d 0"/>
  <p:tag name="POWER3D OPTIONS" val="Medium "/>
  <p:tag name="POWER3D SOUND" val="Revolving Cube"/>
</p:tagLst>
</file>

<file path=ppt/tags/tag4.xml><?xml version="1.0" encoding="utf-8"?>
<p:tagLst xmlns:a="http://schemas.openxmlformats.org/drawingml/2006/main" xmlns:r="http://schemas.openxmlformats.org/officeDocument/2006/relationships" xmlns:p="http://schemas.openxmlformats.org/presentationml/2006/main">
  <p:tag name="POWER3D TRANSITION" val="Revcube.p3d 0"/>
  <p:tag name="POWER3D OPTIONS" val="Medium "/>
  <p:tag name="POWER3D SOUND" val="Revolving Cube"/>
</p:tagLst>
</file>

<file path=ppt/tags/tag5.xml><?xml version="1.0" encoding="utf-8"?>
<p:tagLst xmlns:a="http://schemas.openxmlformats.org/drawingml/2006/main" xmlns:r="http://schemas.openxmlformats.org/officeDocument/2006/relationships" xmlns:p="http://schemas.openxmlformats.org/presentationml/2006/main">
  <p:tag name="POWER3D TRANSITION" val="Revcube.p3d 0"/>
  <p:tag name="POWER3D OPTIONS" val="Medium "/>
  <p:tag name="POWER3D SOUND" val="Revolving Cube"/>
</p:tagLst>
</file>

<file path=ppt/theme/theme1.xml><?xml version="1.0" encoding="utf-8"?>
<a:theme xmlns:a="http://schemas.openxmlformats.org/drawingml/2006/main" name="Earth">
  <a:themeElements>
    <a:clrScheme name="Default Design 13">
      <a:dk1>
        <a:srgbClr val="006EDC"/>
      </a:dk1>
      <a:lt1>
        <a:srgbClr val="FFFFFF"/>
      </a:lt1>
      <a:dk2>
        <a:srgbClr val="000000"/>
      </a:dk2>
      <a:lt2>
        <a:srgbClr val="FFFFFF"/>
      </a:lt2>
      <a:accent1>
        <a:srgbClr val="3399FF"/>
      </a:accent1>
      <a:accent2>
        <a:srgbClr val="99CC00"/>
      </a:accent2>
      <a:accent3>
        <a:srgbClr val="AAAAAA"/>
      </a:accent3>
      <a:accent4>
        <a:srgbClr val="DADADA"/>
      </a:accent4>
      <a:accent5>
        <a:srgbClr val="ADCAFF"/>
      </a:accent5>
      <a:accent6>
        <a:srgbClr val="8AB900"/>
      </a:accent6>
      <a:hlink>
        <a:srgbClr val="FF6699"/>
      </a:hlink>
      <a:folHlink>
        <a:srgbClr val="CC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6EDC"/>
        </a:dk1>
        <a:lt1>
          <a:srgbClr val="FFFFFF"/>
        </a:lt1>
        <a:dk2>
          <a:srgbClr val="000000"/>
        </a:dk2>
        <a:lt2>
          <a:srgbClr val="FFFFFF"/>
        </a:lt2>
        <a:accent1>
          <a:srgbClr val="3399FF"/>
        </a:accent1>
        <a:accent2>
          <a:srgbClr val="99CC00"/>
        </a:accent2>
        <a:accent3>
          <a:srgbClr val="AAAAAA"/>
        </a:accent3>
        <a:accent4>
          <a:srgbClr val="DADADA"/>
        </a:accent4>
        <a:accent5>
          <a:srgbClr val="ADCAFF"/>
        </a:accent5>
        <a:accent6>
          <a:srgbClr val="8AB900"/>
        </a:accent6>
        <a:hlink>
          <a:srgbClr val="FF6699"/>
        </a:hlink>
        <a:folHlink>
          <a:srgbClr val="CC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Earth</Template>
  <TotalTime>1168</TotalTime>
  <Words>1947</Words>
  <Application>Microsoft Office PowerPoint</Application>
  <PresentationFormat>On-screen Show (4:3)</PresentationFormat>
  <Paragraphs>253</Paragraphs>
  <Slides>46</Slides>
  <Notes>0</Notes>
  <HiddenSlides>0</HiddenSlides>
  <MMClips>1</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Earth</vt:lpstr>
      <vt:lpstr>A Brief History of Eternity</vt:lpstr>
      <vt:lpstr>In the Beginning</vt:lpstr>
      <vt:lpstr>The Earth Becomes Formless and Void</vt:lpstr>
      <vt:lpstr>Pre-Creation Chaos Theory</vt:lpstr>
      <vt:lpstr>Pre-Genesis 1:1 Universe</vt:lpstr>
      <vt:lpstr>“Without Form and Void”</vt:lpstr>
      <vt:lpstr>The Fall of the Shining One</vt:lpstr>
      <vt:lpstr>PowerPoint Presentation</vt:lpstr>
      <vt:lpstr>Reflecting God’s Glory</vt:lpstr>
      <vt:lpstr>PowerPoint Presentation</vt:lpstr>
      <vt:lpstr>12 Statements About Satan</vt:lpstr>
      <vt:lpstr>12 Statements About Satan</vt:lpstr>
      <vt:lpstr>12 Statements About Satan</vt:lpstr>
      <vt:lpstr>His Pride (vv. 16-17)</vt:lpstr>
      <vt:lpstr>The Divine Response</vt:lpstr>
      <vt:lpstr>Summary of the Invisible War </vt:lpstr>
      <vt:lpstr>Why didn’t God smash Satan immediately? </vt:lpstr>
      <vt:lpstr>Earth Belongs to Satan</vt:lpstr>
      <vt:lpstr>This World Belongs to Satan</vt:lpstr>
      <vt:lpstr>God’s Offensive Force</vt:lpstr>
      <vt:lpstr>God’s Offensive Force</vt:lpstr>
      <vt:lpstr>The Quest for Meaning</vt:lpstr>
      <vt:lpstr>PowerPoint Presentation</vt:lpstr>
      <vt:lpstr>The Manifestation of His Glory</vt:lpstr>
      <vt:lpstr>PowerPoint Presentation</vt:lpstr>
      <vt:lpstr>His Creation Purposes</vt:lpstr>
      <vt:lpstr>The Humility of Christ</vt:lpstr>
      <vt:lpstr>The Hinge of History</vt:lpstr>
      <vt:lpstr>PowerPoint Presentation</vt:lpstr>
      <vt:lpstr>His Redemption Purpose</vt:lpstr>
      <vt:lpstr>Man is to rule!</vt:lpstr>
      <vt:lpstr>The Way of the Servant Kings</vt:lpstr>
      <vt:lpstr>The Biblical Philosophy of History</vt:lpstr>
      <vt:lpstr>The Keys to Purpose in Life</vt:lpstr>
      <vt:lpstr>Not all Christians will enter into the fulfillment of human destiny </vt:lpstr>
      <vt:lpstr>The Parable of the Minas</vt:lpstr>
      <vt:lpstr>The Parable of the Minas</vt:lpstr>
      <vt:lpstr>Not all Christians will enter into the fulfillment of human destiny </vt:lpstr>
      <vt:lpstr>The Judgment Seat of Christ</vt:lpstr>
      <vt:lpstr>Not all Christians will enter into the fulfillment of human destiny </vt:lpstr>
      <vt:lpstr>Christ’s Metochoi</vt:lpstr>
      <vt:lpstr>How do we Become one of Christ’s Metochoi?</vt:lpstr>
      <vt:lpstr>Satisfied!</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Brief History of Eternity</dc:title>
  <dc:creator>Jody</dc:creator>
  <cp:lastModifiedBy>Jody</cp:lastModifiedBy>
  <cp:revision>150</cp:revision>
  <dcterms:created xsi:type="dcterms:W3CDTF">2009-05-12T19:33:24Z</dcterms:created>
  <dcterms:modified xsi:type="dcterms:W3CDTF">2011-03-18T22:39:04Z</dcterms:modified>
</cp:coreProperties>
</file>