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2"/>
  </p:notesMasterIdLst>
  <p:sldIdLst>
    <p:sldId id="256" r:id="rId2"/>
    <p:sldId id="258" r:id="rId3"/>
    <p:sldId id="301" r:id="rId4"/>
    <p:sldId id="340" r:id="rId5"/>
    <p:sldId id="345" r:id="rId6"/>
    <p:sldId id="347" r:id="rId7"/>
    <p:sldId id="331" r:id="rId8"/>
    <p:sldId id="272" r:id="rId9"/>
    <p:sldId id="304" r:id="rId10"/>
    <p:sldId id="333" r:id="rId11"/>
    <p:sldId id="259" r:id="rId12"/>
    <p:sldId id="257" r:id="rId13"/>
    <p:sldId id="297" r:id="rId14"/>
    <p:sldId id="261" r:id="rId15"/>
    <p:sldId id="263" r:id="rId16"/>
    <p:sldId id="283" r:id="rId17"/>
    <p:sldId id="265" r:id="rId18"/>
    <p:sldId id="266" r:id="rId19"/>
    <p:sldId id="267" r:id="rId20"/>
    <p:sldId id="302" r:id="rId21"/>
    <p:sldId id="300" r:id="rId22"/>
    <p:sldId id="262" r:id="rId23"/>
    <p:sldId id="335" r:id="rId24"/>
    <p:sldId id="336" r:id="rId25"/>
    <p:sldId id="337" r:id="rId26"/>
    <p:sldId id="338" r:id="rId27"/>
    <p:sldId id="348" r:id="rId28"/>
    <p:sldId id="352" r:id="rId29"/>
    <p:sldId id="354" r:id="rId30"/>
    <p:sldId id="268" r:id="rId31"/>
    <p:sldId id="322" r:id="rId32"/>
    <p:sldId id="324" r:id="rId33"/>
    <p:sldId id="305" r:id="rId34"/>
    <p:sldId id="306" r:id="rId35"/>
    <p:sldId id="313" r:id="rId36"/>
    <p:sldId id="318" r:id="rId37"/>
    <p:sldId id="319" r:id="rId38"/>
    <p:sldId id="325" r:id="rId39"/>
    <p:sldId id="332" r:id="rId40"/>
    <p:sldId id="330" r:id="rId41"/>
    <p:sldId id="339" r:id="rId42"/>
    <p:sldId id="361" r:id="rId43"/>
    <p:sldId id="363" r:id="rId44"/>
    <p:sldId id="366" r:id="rId45"/>
    <p:sldId id="307" r:id="rId46"/>
    <p:sldId id="356" r:id="rId47"/>
    <p:sldId id="359" r:id="rId48"/>
    <p:sldId id="360" r:id="rId49"/>
    <p:sldId id="308" r:id="rId50"/>
    <p:sldId id="298" r:id="rId51"/>
  </p:sldIdLst>
  <p:sldSz cx="9144000" cy="6858000" type="screen4x3"/>
  <p:notesSz cx="6858000" cy="9144000"/>
  <p:custDataLst>
    <p:tags r:id="rId5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0286" autoAdjust="0"/>
  </p:normalViewPr>
  <p:slideViewPr>
    <p:cSldViewPr>
      <p:cViewPr varScale="1">
        <p:scale>
          <a:sx n="67" d="100"/>
          <a:sy n="67" d="100"/>
        </p:scale>
        <p:origin x="-1230" y="-108"/>
      </p:cViewPr>
      <p:guideLst>
        <p:guide orient="horz" pos="2160"/>
        <p:guide pos="2880"/>
      </p:guideLst>
    </p:cSldViewPr>
  </p:slideViewPr>
  <p:notesTextViewPr>
    <p:cViewPr>
      <p:scale>
        <a:sx n="100" d="100"/>
        <a:sy n="100" d="100"/>
      </p:scale>
      <p:origin x="0" y="0"/>
    </p:cViewPr>
  </p:notesTextViewPr>
  <p:sorterViewPr>
    <p:cViewPr>
      <p:scale>
        <a:sx n="90" d="100"/>
        <a:sy n="90" d="100"/>
      </p:scale>
      <p:origin x="0" y="0"/>
    </p:cViewPr>
  </p:sorterViewPr>
  <p:notesViewPr>
    <p:cSldViewPr>
      <p:cViewPr varScale="1">
        <p:scale>
          <a:sx n="71" d="100"/>
          <a:sy n="71" d="100"/>
        </p:scale>
        <p:origin x="-325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3F6403F-3C1F-4E4C-AC76-93766749755A}"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en-US"/>
        </a:p>
      </dgm:t>
    </dgm:pt>
    <dgm:pt modelId="{3EC43694-2F89-4E75-92EF-0430DFC1906A}">
      <dgm:prSet custT="1"/>
      <dgm:spPr/>
      <dgm:t>
        <a:bodyPr/>
        <a:lstStyle/>
        <a:p>
          <a:pPr algn="l" rtl="0"/>
          <a:r>
            <a:rPr lang="en-US" sz="2800" dirty="0" smtClean="0"/>
            <a:t>Assurance of Salvation</a:t>
          </a:r>
          <a:endParaRPr lang="en-US" sz="2800" dirty="0"/>
        </a:p>
      </dgm:t>
    </dgm:pt>
    <dgm:pt modelId="{16831600-301D-40F1-9CE3-576B680DFC60}" type="parTrans" cxnId="{456DBC69-3F71-4E49-AD20-1A79C445892F}">
      <dgm:prSet/>
      <dgm:spPr/>
      <dgm:t>
        <a:bodyPr/>
        <a:lstStyle/>
        <a:p>
          <a:endParaRPr lang="en-US"/>
        </a:p>
      </dgm:t>
    </dgm:pt>
    <dgm:pt modelId="{626DC471-66AD-44D7-80DA-5607F423902A}" type="sibTrans" cxnId="{456DBC69-3F71-4E49-AD20-1A79C445892F}">
      <dgm:prSet/>
      <dgm:spPr/>
      <dgm:t>
        <a:bodyPr/>
        <a:lstStyle/>
        <a:p>
          <a:endParaRPr lang="en-US"/>
        </a:p>
      </dgm:t>
    </dgm:pt>
    <dgm:pt modelId="{2164750F-8AB4-47F1-A907-A8E746BD1012}" type="pres">
      <dgm:prSet presAssocID="{A3F6403F-3C1F-4E4C-AC76-93766749755A}" presName="linear" presStyleCnt="0">
        <dgm:presLayoutVars>
          <dgm:animLvl val="lvl"/>
          <dgm:resizeHandles val="exact"/>
        </dgm:presLayoutVars>
      </dgm:prSet>
      <dgm:spPr/>
      <dgm:t>
        <a:bodyPr/>
        <a:lstStyle/>
        <a:p>
          <a:endParaRPr lang="en-US"/>
        </a:p>
      </dgm:t>
    </dgm:pt>
    <dgm:pt modelId="{C51D52DE-2F0A-4746-B57E-08B3E14EDCC5}" type="pres">
      <dgm:prSet presAssocID="{3EC43694-2F89-4E75-92EF-0430DFC1906A}" presName="parentText" presStyleLbl="node1" presStyleIdx="0" presStyleCnt="1" custLinFactNeighborY="10133">
        <dgm:presLayoutVars>
          <dgm:chMax val="0"/>
          <dgm:bulletEnabled val="1"/>
        </dgm:presLayoutVars>
      </dgm:prSet>
      <dgm:spPr/>
      <dgm:t>
        <a:bodyPr/>
        <a:lstStyle/>
        <a:p>
          <a:endParaRPr lang="en-US"/>
        </a:p>
      </dgm:t>
    </dgm:pt>
  </dgm:ptLst>
  <dgm:cxnLst>
    <dgm:cxn modelId="{3AD382DA-EF56-41AA-A7C7-DD67F879AB77}" type="presOf" srcId="{3EC43694-2F89-4E75-92EF-0430DFC1906A}" destId="{C51D52DE-2F0A-4746-B57E-08B3E14EDCC5}" srcOrd="0" destOrd="0" presId="urn:microsoft.com/office/officeart/2005/8/layout/vList2"/>
    <dgm:cxn modelId="{456DBC69-3F71-4E49-AD20-1A79C445892F}" srcId="{A3F6403F-3C1F-4E4C-AC76-93766749755A}" destId="{3EC43694-2F89-4E75-92EF-0430DFC1906A}" srcOrd="0" destOrd="0" parTransId="{16831600-301D-40F1-9CE3-576B680DFC60}" sibTransId="{626DC471-66AD-44D7-80DA-5607F423902A}"/>
    <dgm:cxn modelId="{5BFFFCA7-E7C8-497C-8304-3845BD322513}" type="presOf" srcId="{A3F6403F-3C1F-4E4C-AC76-93766749755A}" destId="{2164750F-8AB4-47F1-A907-A8E746BD1012}" srcOrd="0" destOrd="0" presId="urn:microsoft.com/office/officeart/2005/8/layout/vList2"/>
    <dgm:cxn modelId="{B151C26E-3521-4C4B-A3B2-B268EFE38CC1}" type="presParOf" srcId="{2164750F-8AB4-47F1-A907-A8E746BD1012}" destId="{C51D52DE-2F0A-4746-B57E-08B3E14EDCC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3F6403F-3C1F-4E4C-AC76-93766749755A}"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en-US"/>
        </a:p>
      </dgm:t>
    </dgm:pt>
    <dgm:pt modelId="{3EC43694-2F89-4E75-92EF-0430DFC1906A}">
      <dgm:prSet custT="1"/>
      <dgm:spPr/>
      <dgm:t>
        <a:bodyPr/>
        <a:lstStyle/>
        <a:p>
          <a:pPr algn="l" rtl="0"/>
          <a:r>
            <a:rPr lang="en-US" sz="2800" dirty="0" smtClean="0"/>
            <a:t>The Definition of the Gospel</a:t>
          </a:r>
          <a:endParaRPr lang="en-US" sz="2800" dirty="0"/>
        </a:p>
      </dgm:t>
    </dgm:pt>
    <dgm:pt modelId="{16831600-301D-40F1-9CE3-576B680DFC60}" type="parTrans" cxnId="{456DBC69-3F71-4E49-AD20-1A79C445892F}">
      <dgm:prSet/>
      <dgm:spPr/>
      <dgm:t>
        <a:bodyPr/>
        <a:lstStyle/>
        <a:p>
          <a:endParaRPr lang="en-US"/>
        </a:p>
      </dgm:t>
    </dgm:pt>
    <dgm:pt modelId="{626DC471-66AD-44D7-80DA-5607F423902A}" type="sibTrans" cxnId="{456DBC69-3F71-4E49-AD20-1A79C445892F}">
      <dgm:prSet/>
      <dgm:spPr/>
      <dgm:t>
        <a:bodyPr/>
        <a:lstStyle/>
        <a:p>
          <a:endParaRPr lang="en-US"/>
        </a:p>
      </dgm:t>
    </dgm:pt>
    <dgm:pt modelId="{2164750F-8AB4-47F1-A907-A8E746BD1012}" type="pres">
      <dgm:prSet presAssocID="{A3F6403F-3C1F-4E4C-AC76-93766749755A}" presName="linear" presStyleCnt="0">
        <dgm:presLayoutVars>
          <dgm:animLvl val="lvl"/>
          <dgm:resizeHandles val="exact"/>
        </dgm:presLayoutVars>
      </dgm:prSet>
      <dgm:spPr/>
      <dgm:t>
        <a:bodyPr/>
        <a:lstStyle/>
        <a:p>
          <a:endParaRPr lang="en-US"/>
        </a:p>
      </dgm:t>
    </dgm:pt>
    <dgm:pt modelId="{C51D52DE-2F0A-4746-B57E-08B3E14EDCC5}" type="pres">
      <dgm:prSet presAssocID="{3EC43694-2F89-4E75-92EF-0430DFC1906A}" presName="parentText" presStyleLbl="node1" presStyleIdx="0" presStyleCnt="1" custLinFactNeighborX="1429" custLinFactNeighborY="74">
        <dgm:presLayoutVars>
          <dgm:chMax val="0"/>
          <dgm:bulletEnabled val="1"/>
        </dgm:presLayoutVars>
      </dgm:prSet>
      <dgm:spPr/>
      <dgm:t>
        <a:bodyPr/>
        <a:lstStyle/>
        <a:p>
          <a:endParaRPr lang="en-US"/>
        </a:p>
      </dgm:t>
    </dgm:pt>
  </dgm:ptLst>
  <dgm:cxnLst>
    <dgm:cxn modelId="{088F87FD-77C0-4E8E-8C48-F9D9A1A3E0A9}" type="presOf" srcId="{A3F6403F-3C1F-4E4C-AC76-93766749755A}" destId="{2164750F-8AB4-47F1-A907-A8E746BD1012}" srcOrd="0" destOrd="0" presId="urn:microsoft.com/office/officeart/2005/8/layout/vList2"/>
    <dgm:cxn modelId="{456DBC69-3F71-4E49-AD20-1A79C445892F}" srcId="{A3F6403F-3C1F-4E4C-AC76-93766749755A}" destId="{3EC43694-2F89-4E75-92EF-0430DFC1906A}" srcOrd="0" destOrd="0" parTransId="{16831600-301D-40F1-9CE3-576B680DFC60}" sibTransId="{626DC471-66AD-44D7-80DA-5607F423902A}"/>
    <dgm:cxn modelId="{6C351EB4-7319-442E-908D-2657BF0905C4}" type="presOf" srcId="{3EC43694-2F89-4E75-92EF-0430DFC1906A}" destId="{C51D52DE-2F0A-4746-B57E-08B3E14EDCC5}" srcOrd="0" destOrd="0" presId="urn:microsoft.com/office/officeart/2005/8/layout/vList2"/>
    <dgm:cxn modelId="{0482E34C-5AEC-42DC-8105-A11FEF3BF56B}" type="presParOf" srcId="{2164750F-8AB4-47F1-A907-A8E746BD1012}" destId="{C51D52DE-2F0A-4746-B57E-08B3E14EDCC5}"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3F6403F-3C1F-4E4C-AC76-93766749755A}"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en-US"/>
        </a:p>
      </dgm:t>
    </dgm:pt>
    <dgm:pt modelId="{3EC43694-2F89-4E75-92EF-0430DFC1906A}">
      <dgm:prSet custT="1"/>
      <dgm:spPr/>
      <dgm:t>
        <a:bodyPr/>
        <a:lstStyle/>
        <a:p>
          <a:pPr algn="l" rtl="0"/>
          <a:r>
            <a:rPr lang="en-US" sz="2800" dirty="0" smtClean="0"/>
            <a:t>A Credible Explanation of  Eternal Security</a:t>
          </a:r>
          <a:endParaRPr lang="en-US" sz="2800" dirty="0"/>
        </a:p>
      </dgm:t>
    </dgm:pt>
    <dgm:pt modelId="{16831600-301D-40F1-9CE3-576B680DFC60}" type="parTrans" cxnId="{456DBC69-3F71-4E49-AD20-1A79C445892F}">
      <dgm:prSet/>
      <dgm:spPr/>
      <dgm:t>
        <a:bodyPr/>
        <a:lstStyle/>
        <a:p>
          <a:endParaRPr lang="en-US"/>
        </a:p>
      </dgm:t>
    </dgm:pt>
    <dgm:pt modelId="{626DC471-66AD-44D7-80DA-5607F423902A}" type="sibTrans" cxnId="{456DBC69-3F71-4E49-AD20-1A79C445892F}">
      <dgm:prSet/>
      <dgm:spPr/>
      <dgm:t>
        <a:bodyPr/>
        <a:lstStyle/>
        <a:p>
          <a:endParaRPr lang="en-US"/>
        </a:p>
      </dgm:t>
    </dgm:pt>
    <dgm:pt modelId="{2164750F-8AB4-47F1-A907-A8E746BD1012}" type="pres">
      <dgm:prSet presAssocID="{A3F6403F-3C1F-4E4C-AC76-93766749755A}" presName="linear" presStyleCnt="0">
        <dgm:presLayoutVars>
          <dgm:animLvl val="lvl"/>
          <dgm:resizeHandles val="exact"/>
        </dgm:presLayoutVars>
      </dgm:prSet>
      <dgm:spPr/>
      <dgm:t>
        <a:bodyPr/>
        <a:lstStyle/>
        <a:p>
          <a:endParaRPr lang="en-US"/>
        </a:p>
      </dgm:t>
    </dgm:pt>
    <dgm:pt modelId="{C51D52DE-2F0A-4746-B57E-08B3E14EDCC5}" type="pres">
      <dgm:prSet presAssocID="{3EC43694-2F89-4E75-92EF-0430DFC1906A}" presName="parentText" presStyleLbl="node1" presStyleIdx="0" presStyleCnt="1" custLinFactNeighborY="10133">
        <dgm:presLayoutVars>
          <dgm:chMax val="0"/>
          <dgm:bulletEnabled val="1"/>
        </dgm:presLayoutVars>
      </dgm:prSet>
      <dgm:spPr/>
      <dgm:t>
        <a:bodyPr/>
        <a:lstStyle/>
        <a:p>
          <a:endParaRPr lang="en-US"/>
        </a:p>
      </dgm:t>
    </dgm:pt>
  </dgm:ptLst>
  <dgm:cxnLst>
    <dgm:cxn modelId="{AFB042EE-45C5-4DCD-85B7-4E7BE33D7DA9}" type="presOf" srcId="{3EC43694-2F89-4E75-92EF-0430DFC1906A}" destId="{C51D52DE-2F0A-4746-B57E-08B3E14EDCC5}" srcOrd="0" destOrd="0" presId="urn:microsoft.com/office/officeart/2005/8/layout/vList2"/>
    <dgm:cxn modelId="{456DBC69-3F71-4E49-AD20-1A79C445892F}" srcId="{A3F6403F-3C1F-4E4C-AC76-93766749755A}" destId="{3EC43694-2F89-4E75-92EF-0430DFC1906A}" srcOrd="0" destOrd="0" parTransId="{16831600-301D-40F1-9CE3-576B680DFC60}" sibTransId="{626DC471-66AD-44D7-80DA-5607F423902A}"/>
    <dgm:cxn modelId="{120D6736-F31B-4297-814A-90AE5CB11830}" type="presOf" srcId="{A3F6403F-3C1F-4E4C-AC76-93766749755A}" destId="{2164750F-8AB4-47F1-A907-A8E746BD1012}" srcOrd="0" destOrd="0" presId="urn:microsoft.com/office/officeart/2005/8/layout/vList2"/>
    <dgm:cxn modelId="{7D148166-AED2-4964-93A7-2F22A952A520}" type="presParOf" srcId="{2164750F-8AB4-47F1-A907-A8E746BD1012}" destId="{C51D52DE-2F0A-4746-B57E-08B3E14EDCC5}" srcOrd="0" destOrd="0" presId="urn:microsoft.com/office/officeart/2005/8/layout/v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3F6403F-3C1F-4E4C-AC76-93766749755A}"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en-US"/>
        </a:p>
      </dgm:t>
    </dgm:pt>
    <dgm:pt modelId="{3EC43694-2F89-4E75-92EF-0430DFC1906A}">
      <dgm:prSet custT="1"/>
      <dgm:spPr/>
      <dgm:t>
        <a:bodyPr/>
        <a:lstStyle/>
        <a:p>
          <a:pPr algn="l" rtl="0"/>
          <a:r>
            <a:rPr lang="en-US" sz="2800" dirty="0" smtClean="0"/>
            <a:t>The role of rewards in Christian motivation</a:t>
          </a:r>
          <a:endParaRPr lang="en-US" sz="2800" dirty="0"/>
        </a:p>
      </dgm:t>
    </dgm:pt>
    <dgm:pt modelId="{16831600-301D-40F1-9CE3-576B680DFC60}" type="parTrans" cxnId="{456DBC69-3F71-4E49-AD20-1A79C445892F}">
      <dgm:prSet/>
      <dgm:spPr/>
      <dgm:t>
        <a:bodyPr/>
        <a:lstStyle/>
        <a:p>
          <a:endParaRPr lang="en-US"/>
        </a:p>
      </dgm:t>
    </dgm:pt>
    <dgm:pt modelId="{626DC471-66AD-44D7-80DA-5607F423902A}" type="sibTrans" cxnId="{456DBC69-3F71-4E49-AD20-1A79C445892F}">
      <dgm:prSet/>
      <dgm:spPr/>
      <dgm:t>
        <a:bodyPr/>
        <a:lstStyle/>
        <a:p>
          <a:endParaRPr lang="en-US"/>
        </a:p>
      </dgm:t>
    </dgm:pt>
    <dgm:pt modelId="{2164750F-8AB4-47F1-A907-A8E746BD1012}" type="pres">
      <dgm:prSet presAssocID="{A3F6403F-3C1F-4E4C-AC76-93766749755A}" presName="linear" presStyleCnt="0">
        <dgm:presLayoutVars>
          <dgm:animLvl val="lvl"/>
          <dgm:resizeHandles val="exact"/>
        </dgm:presLayoutVars>
      </dgm:prSet>
      <dgm:spPr/>
      <dgm:t>
        <a:bodyPr/>
        <a:lstStyle/>
        <a:p>
          <a:endParaRPr lang="en-US"/>
        </a:p>
      </dgm:t>
    </dgm:pt>
    <dgm:pt modelId="{C51D52DE-2F0A-4746-B57E-08B3E14EDCC5}" type="pres">
      <dgm:prSet presAssocID="{3EC43694-2F89-4E75-92EF-0430DFC1906A}" presName="parentText" presStyleLbl="node1" presStyleIdx="0" presStyleCnt="1" custLinFactNeighborX="-1408" custLinFactNeighborY="3157">
        <dgm:presLayoutVars>
          <dgm:chMax val="0"/>
          <dgm:bulletEnabled val="1"/>
        </dgm:presLayoutVars>
      </dgm:prSet>
      <dgm:spPr/>
      <dgm:t>
        <a:bodyPr/>
        <a:lstStyle/>
        <a:p>
          <a:endParaRPr lang="en-US"/>
        </a:p>
      </dgm:t>
    </dgm:pt>
  </dgm:ptLst>
  <dgm:cxnLst>
    <dgm:cxn modelId="{456DBC69-3F71-4E49-AD20-1A79C445892F}" srcId="{A3F6403F-3C1F-4E4C-AC76-93766749755A}" destId="{3EC43694-2F89-4E75-92EF-0430DFC1906A}" srcOrd="0" destOrd="0" parTransId="{16831600-301D-40F1-9CE3-576B680DFC60}" sibTransId="{626DC471-66AD-44D7-80DA-5607F423902A}"/>
    <dgm:cxn modelId="{482D8BB8-6526-402E-A0CB-AEA209B462DD}" type="presOf" srcId="{3EC43694-2F89-4E75-92EF-0430DFC1906A}" destId="{C51D52DE-2F0A-4746-B57E-08B3E14EDCC5}" srcOrd="0" destOrd="0" presId="urn:microsoft.com/office/officeart/2005/8/layout/vList2"/>
    <dgm:cxn modelId="{E3762765-A769-4902-9AC1-D5D8E18CD070}" type="presOf" srcId="{A3F6403F-3C1F-4E4C-AC76-93766749755A}" destId="{2164750F-8AB4-47F1-A907-A8E746BD1012}" srcOrd="0" destOrd="0" presId="urn:microsoft.com/office/officeart/2005/8/layout/vList2"/>
    <dgm:cxn modelId="{D94099B8-CCDE-4343-A15A-9B6A522ADF9B}" type="presParOf" srcId="{2164750F-8AB4-47F1-A907-A8E746BD1012}" destId="{C51D52DE-2F0A-4746-B57E-08B3E14EDCC5}" srcOrd="0" destOrd="0" presId="urn:microsoft.com/office/officeart/2005/8/layout/vList2"/>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1D52DE-2F0A-4746-B57E-08B3E14EDCC5}">
      <dsp:nvSpPr>
        <dsp:cNvPr id="0" name=""/>
        <dsp:cNvSpPr/>
      </dsp:nvSpPr>
      <dsp:spPr>
        <a:xfrm>
          <a:off x="0" y="1160"/>
          <a:ext cx="5334000" cy="786240"/>
        </a:xfrm>
        <a:prstGeom prst="roundRect">
          <a:avLst/>
        </a:prstGeom>
        <a:gradFill rotWithShape="0">
          <a:gsLst>
            <a:gs pos="0">
              <a:schemeClr val="accent1">
                <a:hueOff val="0"/>
                <a:satOff val="0"/>
                <a:lumOff val="0"/>
                <a:alphaOff val="0"/>
                <a:tint val="73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shade val="57000"/>
                <a:satMod val="120000"/>
              </a:schemeClr>
            </a:gs>
            <a:gs pos="80000">
              <a:schemeClr val="accent1">
                <a:hueOff val="0"/>
                <a:satOff val="0"/>
                <a:lumOff val="0"/>
                <a:alphaOff val="0"/>
                <a:shade val="56000"/>
                <a:satMod val="145000"/>
              </a:schemeClr>
            </a:gs>
            <a:gs pos="88000">
              <a:schemeClr val="accent1">
                <a:hueOff val="0"/>
                <a:satOff val="0"/>
                <a:lumOff val="0"/>
                <a:alphaOff val="0"/>
                <a:shade val="63000"/>
                <a:satMod val="160000"/>
              </a:schemeClr>
            </a:gs>
            <a:gs pos="100000">
              <a:schemeClr val="accent1">
                <a:hueOff val="0"/>
                <a:satOff val="0"/>
                <a:lumOff val="0"/>
                <a:alphaOff val="0"/>
                <a:tint val="99555"/>
                <a:satMod val="155000"/>
              </a:schemeClr>
            </a:gs>
          </a:gsLst>
          <a:lin ang="5400000" scaled="1"/>
        </a:gradFill>
        <a:ln>
          <a:noFill/>
        </a:ln>
        <a:effectLst>
          <a:glow rad="70000">
            <a:schemeClr val="accent1">
              <a:hueOff val="0"/>
              <a:satOff val="0"/>
              <a:lumOff val="0"/>
              <a:alphaOff val="0"/>
              <a:tint val="30000"/>
              <a:shade val="95000"/>
              <a:satMod val="300000"/>
              <a:alpha val="50000"/>
            </a:schemeClr>
          </a:glo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dirty="0" smtClean="0"/>
            <a:t>Assurance of Salvation</a:t>
          </a:r>
          <a:endParaRPr lang="en-US" sz="2800" kern="1200" dirty="0"/>
        </a:p>
      </dsp:txBody>
      <dsp:txXfrm>
        <a:off x="38381" y="39541"/>
        <a:ext cx="5257238" cy="7094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1D52DE-2F0A-4746-B57E-08B3E14EDCC5}">
      <dsp:nvSpPr>
        <dsp:cNvPr id="0" name=""/>
        <dsp:cNvSpPr/>
      </dsp:nvSpPr>
      <dsp:spPr>
        <a:xfrm>
          <a:off x="0" y="1160"/>
          <a:ext cx="5334000" cy="786240"/>
        </a:xfrm>
        <a:prstGeom prst="roundRect">
          <a:avLst/>
        </a:prstGeom>
        <a:gradFill rotWithShape="0">
          <a:gsLst>
            <a:gs pos="0">
              <a:schemeClr val="accent1">
                <a:hueOff val="0"/>
                <a:satOff val="0"/>
                <a:lumOff val="0"/>
                <a:alphaOff val="0"/>
                <a:tint val="73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shade val="57000"/>
                <a:satMod val="120000"/>
              </a:schemeClr>
            </a:gs>
            <a:gs pos="80000">
              <a:schemeClr val="accent1">
                <a:hueOff val="0"/>
                <a:satOff val="0"/>
                <a:lumOff val="0"/>
                <a:alphaOff val="0"/>
                <a:shade val="56000"/>
                <a:satMod val="145000"/>
              </a:schemeClr>
            </a:gs>
            <a:gs pos="88000">
              <a:schemeClr val="accent1">
                <a:hueOff val="0"/>
                <a:satOff val="0"/>
                <a:lumOff val="0"/>
                <a:alphaOff val="0"/>
                <a:shade val="63000"/>
                <a:satMod val="160000"/>
              </a:schemeClr>
            </a:gs>
            <a:gs pos="100000">
              <a:schemeClr val="accent1">
                <a:hueOff val="0"/>
                <a:satOff val="0"/>
                <a:lumOff val="0"/>
                <a:alphaOff val="0"/>
                <a:tint val="99555"/>
                <a:satMod val="155000"/>
              </a:schemeClr>
            </a:gs>
          </a:gsLst>
          <a:lin ang="5400000" scaled="1"/>
        </a:gradFill>
        <a:ln>
          <a:noFill/>
        </a:ln>
        <a:effectLst>
          <a:glow rad="70000">
            <a:schemeClr val="accent1">
              <a:hueOff val="0"/>
              <a:satOff val="0"/>
              <a:lumOff val="0"/>
              <a:alphaOff val="0"/>
              <a:tint val="30000"/>
              <a:shade val="95000"/>
              <a:satMod val="300000"/>
              <a:alpha val="50000"/>
            </a:schemeClr>
          </a:glo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dirty="0" smtClean="0"/>
            <a:t>The Definition of the Gospel</a:t>
          </a:r>
          <a:endParaRPr lang="en-US" sz="2800" kern="1200" dirty="0"/>
        </a:p>
      </dsp:txBody>
      <dsp:txXfrm>
        <a:off x="38381" y="39541"/>
        <a:ext cx="5257238" cy="70947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1D52DE-2F0A-4746-B57E-08B3E14EDCC5}">
      <dsp:nvSpPr>
        <dsp:cNvPr id="0" name=""/>
        <dsp:cNvSpPr/>
      </dsp:nvSpPr>
      <dsp:spPr>
        <a:xfrm>
          <a:off x="0" y="734"/>
          <a:ext cx="5334000" cy="786665"/>
        </a:xfrm>
        <a:prstGeom prst="roundRect">
          <a:avLst/>
        </a:prstGeom>
        <a:gradFill rotWithShape="0">
          <a:gsLst>
            <a:gs pos="0">
              <a:schemeClr val="accent1">
                <a:hueOff val="0"/>
                <a:satOff val="0"/>
                <a:lumOff val="0"/>
                <a:alphaOff val="0"/>
                <a:tint val="73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shade val="57000"/>
                <a:satMod val="120000"/>
              </a:schemeClr>
            </a:gs>
            <a:gs pos="80000">
              <a:schemeClr val="accent1">
                <a:hueOff val="0"/>
                <a:satOff val="0"/>
                <a:lumOff val="0"/>
                <a:alphaOff val="0"/>
                <a:shade val="56000"/>
                <a:satMod val="145000"/>
              </a:schemeClr>
            </a:gs>
            <a:gs pos="88000">
              <a:schemeClr val="accent1">
                <a:hueOff val="0"/>
                <a:satOff val="0"/>
                <a:lumOff val="0"/>
                <a:alphaOff val="0"/>
                <a:shade val="63000"/>
                <a:satMod val="160000"/>
              </a:schemeClr>
            </a:gs>
            <a:gs pos="100000">
              <a:schemeClr val="accent1">
                <a:hueOff val="0"/>
                <a:satOff val="0"/>
                <a:lumOff val="0"/>
                <a:alphaOff val="0"/>
                <a:tint val="99555"/>
                <a:satMod val="155000"/>
              </a:schemeClr>
            </a:gs>
          </a:gsLst>
          <a:lin ang="5400000" scaled="1"/>
        </a:gradFill>
        <a:ln>
          <a:noFill/>
        </a:ln>
        <a:effectLst>
          <a:glow rad="70000">
            <a:schemeClr val="accent1">
              <a:hueOff val="0"/>
              <a:satOff val="0"/>
              <a:lumOff val="0"/>
              <a:alphaOff val="0"/>
              <a:tint val="30000"/>
              <a:shade val="95000"/>
              <a:satMod val="300000"/>
              <a:alpha val="50000"/>
            </a:schemeClr>
          </a:glo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dirty="0" smtClean="0"/>
            <a:t>A Credible Explanation of  Eternal Security</a:t>
          </a:r>
          <a:endParaRPr lang="en-US" sz="2800" kern="1200" dirty="0"/>
        </a:p>
      </dsp:txBody>
      <dsp:txXfrm>
        <a:off x="38402" y="39136"/>
        <a:ext cx="5257196" cy="70986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1D52DE-2F0A-4746-B57E-08B3E14EDCC5}">
      <dsp:nvSpPr>
        <dsp:cNvPr id="0" name=""/>
        <dsp:cNvSpPr/>
      </dsp:nvSpPr>
      <dsp:spPr>
        <a:xfrm>
          <a:off x="0" y="734"/>
          <a:ext cx="5334000" cy="786665"/>
        </a:xfrm>
        <a:prstGeom prst="roundRect">
          <a:avLst/>
        </a:prstGeom>
        <a:gradFill rotWithShape="0">
          <a:gsLst>
            <a:gs pos="0">
              <a:schemeClr val="accent1">
                <a:hueOff val="0"/>
                <a:satOff val="0"/>
                <a:lumOff val="0"/>
                <a:alphaOff val="0"/>
                <a:tint val="73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shade val="57000"/>
                <a:satMod val="120000"/>
              </a:schemeClr>
            </a:gs>
            <a:gs pos="80000">
              <a:schemeClr val="accent1">
                <a:hueOff val="0"/>
                <a:satOff val="0"/>
                <a:lumOff val="0"/>
                <a:alphaOff val="0"/>
                <a:shade val="56000"/>
                <a:satMod val="145000"/>
              </a:schemeClr>
            </a:gs>
            <a:gs pos="88000">
              <a:schemeClr val="accent1">
                <a:hueOff val="0"/>
                <a:satOff val="0"/>
                <a:lumOff val="0"/>
                <a:alphaOff val="0"/>
                <a:shade val="63000"/>
                <a:satMod val="160000"/>
              </a:schemeClr>
            </a:gs>
            <a:gs pos="100000">
              <a:schemeClr val="accent1">
                <a:hueOff val="0"/>
                <a:satOff val="0"/>
                <a:lumOff val="0"/>
                <a:alphaOff val="0"/>
                <a:tint val="99555"/>
                <a:satMod val="155000"/>
              </a:schemeClr>
            </a:gs>
          </a:gsLst>
          <a:lin ang="5400000" scaled="1"/>
        </a:gradFill>
        <a:ln>
          <a:noFill/>
        </a:ln>
        <a:effectLst>
          <a:glow rad="70000">
            <a:schemeClr val="accent1">
              <a:hueOff val="0"/>
              <a:satOff val="0"/>
              <a:lumOff val="0"/>
              <a:alphaOff val="0"/>
              <a:tint val="30000"/>
              <a:shade val="95000"/>
              <a:satMod val="300000"/>
              <a:alpha val="50000"/>
            </a:schemeClr>
          </a:glo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dirty="0" smtClean="0"/>
            <a:t>The role of rewards in Christian motivation</a:t>
          </a:r>
          <a:endParaRPr lang="en-US" sz="2800" kern="1200" dirty="0"/>
        </a:p>
      </dsp:txBody>
      <dsp:txXfrm>
        <a:off x="38402" y="39136"/>
        <a:ext cx="5257196" cy="70986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1F49A7-7AEE-41E7-BDB3-0810FF25D848}" type="datetimeFigureOut">
              <a:rPr lang="en-US" smtClean="0"/>
              <a:t>3/19/2011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0A0DA4-67F6-4774-8C46-547AAE75EFAE}" type="slidenum">
              <a:rPr lang="en-US" smtClean="0"/>
              <a:t>‹#›</a:t>
            </a:fld>
            <a:endParaRPr lang="en-US"/>
          </a:p>
        </p:txBody>
      </p:sp>
    </p:spTree>
    <p:extLst>
      <p:ext uri="{BB962C8B-B14F-4D97-AF65-F5344CB8AC3E}">
        <p14:creationId xmlns:p14="http://schemas.microsoft.com/office/powerpoint/2010/main" val="2261259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291FB44-1C87-4EE8-A9AA-BD8054A953EA}" type="datetimeFigureOut">
              <a:rPr lang="en-US" smtClean="0"/>
              <a:pPr/>
              <a:t>3/19/2011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95D864A-DF24-4E55-98E2-824770E6B35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91FB44-1C87-4EE8-A9AA-BD8054A953EA}" type="datetimeFigureOut">
              <a:rPr lang="en-US" smtClean="0"/>
              <a:pPr/>
              <a:t>3/19/2011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5D864A-DF24-4E55-98E2-824770E6B35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91FB44-1C87-4EE8-A9AA-BD8054A953EA}" type="datetimeFigureOut">
              <a:rPr lang="en-US" smtClean="0"/>
              <a:pPr/>
              <a:t>3/19/2011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5D864A-DF24-4E55-98E2-824770E6B35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91FB44-1C87-4EE8-A9AA-BD8054A953EA}" type="datetimeFigureOut">
              <a:rPr lang="en-US" smtClean="0"/>
              <a:pPr/>
              <a:t>3/19/2011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5D864A-DF24-4E55-98E2-824770E6B35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291FB44-1C87-4EE8-A9AA-BD8054A953EA}" type="datetimeFigureOut">
              <a:rPr lang="en-US" smtClean="0"/>
              <a:pPr/>
              <a:t>3/19/2011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5D864A-DF24-4E55-98E2-824770E6B35E}"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291FB44-1C87-4EE8-A9AA-BD8054A953EA}" type="datetimeFigureOut">
              <a:rPr lang="en-US" smtClean="0"/>
              <a:pPr/>
              <a:t>3/19/2011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5D864A-DF24-4E55-98E2-824770E6B35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291FB44-1C87-4EE8-A9AA-BD8054A953EA}" type="datetimeFigureOut">
              <a:rPr lang="en-US" smtClean="0"/>
              <a:pPr/>
              <a:t>3/19/2011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5D864A-DF24-4E55-98E2-824770E6B35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6291FB44-1C87-4EE8-A9AA-BD8054A953EA}" type="datetimeFigureOut">
              <a:rPr lang="en-US" smtClean="0"/>
              <a:pPr/>
              <a:t>3/19/2011</a:t>
            </a:fld>
            <a:endParaRPr lang="en-US"/>
          </a:p>
        </p:txBody>
      </p:sp>
      <p:sp>
        <p:nvSpPr>
          <p:cNvPr id="8" name="Slide Number Placeholder 7"/>
          <p:cNvSpPr>
            <a:spLocks noGrp="1"/>
          </p:cNvSpPr>
          <p:nvPr>
            <p:ph type="sldNum" sz="quarter" idx="11"/>
          </p:nvPr>
        </p:nvSpPr>
        <p:spPr/>
        <p:txBody>
          <a:bodyPr/>
          <a:lstStyle/>
          <a:p>
            <a:fld id="{295D864A-DF24-4E55-98E2-824770E6B35E}"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91FB44-1C87-4EE8-A9AA-BD8054A953EA}" type="datetimeFigureOut">
              <a:rPr lang="en-US" smtClean="0"/>
              <a:pPr/>
              <a:t>3/19/2011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5D864A-DF24-4E55-98E2-824770E6B35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291FB44-1C87-4EE8-A9AA-BD8054A953EA}" type="datetimeFigureOut">
              <a:rPr lang="en-US" smtClean="0"/>
              <a:pPr/>
              <a:t>3/19/2011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295D864A-DF24-4E55-98E2-824770E6B35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6291FB44-1C87-4EE8-A9AA-BD8054A953EA}" type="datetimeFigureOut">
              <a:rPr lang="en-US" smtClean="0"/>
              <a:pPr/>
              <a:t>3/19/2011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5D864A-DF24-4E55-98E2-824770E6B35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6291FB44-1C87-4EE8-A9AA-BD8054A953EA}" type="datetimeFigureOut">
              <a:rPr lang="en-US" smtClean="0"/>
              <a:pPr/>
              <a:t>3/19/2011</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95D864A-DF24-4E55-98E2-824770E6B35E}"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l" rtl="0" eaLnBrk="1" latinLnBrk="0" hangingPunct="1">
        <a:spcBef>
          <a:spcPct val="0"/>
        </a:spcBef>
        <a:buNone/>
        <a:defRPr kumimoji="0" sz="4600" kern="1200">
          <a:solidFill>
            <a:srgbClr val="FFFF00"/>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18" Type="http://schemas.openxmlformats.org/officeDocument/2006/relationships/diagramLayout" Target="../diagrams/layout4.xml"/><Relationship Id="rId3" Type="http://schemas.openxmlformats.org/officeDocument/2006/relationships/diagramLayout" Target="../diagrams/layout1.xml"/><Relationship Id="rId21" Type="http://schemas.microsoft.com/office/2007/relationships/diagramDrawing" Target="../diagrams/drawing4.xml"/><Relationship Id="rId7" Type="http://schemas.openxmlformats.org/officeDocument/2006/relationships/diagramData" Target="../diagrams/data2.xml"/><Relationship Id="rId12" Type="http://schemas.openxmlformats.org/officeDocument/2006/relationships/diagramData" Target="../diagrams/data3.xml"/><Relationship Id="rId17" Type="http://schemas.openxmlformats.org/officeDocument/2006/relationships/diagramData" Target="../diagrams/data4.xml"/><Relationship Id="rId2" Type="http://schemas.openxmlformats.org/officeDocument/2006/relationships/diagramData" Target="../diagrams/data1.xml"/><Relationship Id="rId16" Type="http://schemas.microsoft.com/office/2007/relationships/diagramDrawing" Target="../diagrams/drawing3.xml"/><Relationship Id="rId20" Type="http://schemas.openxmlformats.org/officeDocument/2006/relationships/diagramColors" Target="../diagrams/colors4.xml"/><Relationship Id="rId1" Type="http://schemas.openxmlformats.org/officeDocument/2006/relationships/slideLayout" Target="../slideLayouts/slideLayout6.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19" Type="http://schemas.openxmlformats.org/officeDocument/2006/relationships/diagramQuickStyle" Target="../diagrams/quickStyle4.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LustPiper3.mp3" TargetMode="External"/><Relationship Id="rId2" Type="http://schemas.openxmlformats.org/officeDocument/2006/relationships/image" Target="../media/image1.png"/><Relationship Id="rId1" Type="http://schemas.openxmlformats.org/officeDocument/2006/relationships/slideLayout" Target="../slideLayouts/slideLayout6.xml"/><Relationship Id="rId5" Type="http://schemas.openxmlformats.org/officeDocument/2006/relationships/hyperlink" Target="PiperRewards3.mp3" TargetMode="External"/><Relationship Id="rId4" Type="http://schemas.openxmlformats.org/officeDocument/2006/relationships/hyperlink" Target="SavedByFaithObedience.mp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DOES the New Testament  Teach Salvation by Works?</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9800" y="304800"/>
            <a:ext cx="2895600" cy="1143000"/>
          </a:xfrm>
        </p:spPr>
        <p:txBody>
          <a:bodyPr>
            <a:normAutofit/>
          </a:bodyPr>
          <a:lstStyle/>
          <a:p>
            <a:r>
              <a:rPr lang="en-US" sz="4800" dirty="0" smtClean="0"/>
              <a:t>So What!</a:t>
            </a:r>
            <a:endParaRPr lang="en-US" sz="4800" dirty="0"/>
          </a:p>
        </p:txBody>
      </p:sp>
      <p:graphicFrame>
        <p:nvGraphicFramePr>
          <p:cNvPr id="4" name="Diagram 3"/>
          <p:cNvGraphicFramePr/>
          <p:nvPr>
            <p:extLst>
              <p:ext uri="{D42A27DB-BD31-4B8C-83A1-F6EECF244321}">
                <p14:modId xmlns:p14="http://schemas.microsoft.com/office/powerpoint/2010/main" val="462523237"/>
              </p:ext>
            </p:extLst>
          </p:nvPr>
        </p:nvGraphicFramePr>
        <p:xfrm>
          <a:off x="457200" y="304800"/>
          <a:ext cx="5334000" cy="78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p:cNvGraphicFramePr/>
          <p:nvPr>
            <p:extLst>
              <p:ext uri="{D42A27DB-BD31-4B8C-83A1-F6EECF244321}">
                <p14:modId xmlns:p14="http://schemas.microsoft.com/office/powerpoint/2010/main" val="1089814055"/>
              </p:ext>
            </p:extLst>
          </p:nvPr>
        </p:nvGraphicFramePr>
        <p:xfrm>
          <a:off x="685800" y="1413933"/>
          <a:ext cx="5334000" cy="7874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8" name="Diagram 7"/>
          <p:cNvGraphicFramePr/>
          <p:nvPr>
            <p:extLst>
              <p:ext uri="{D42A27DB-BD31-4B8C-83A1-F6EECF244321}">
                <p14:modId xmlns:p14="http://schemas.microsoft.com/office/powerpoint/2010/main" val="2158371054"/>
              </p:ext>
            </p:extLst>
          </p:nvPr>
        </p:nvGraphicFramePr>
        <p:xfrm>
          <a:off x="914400" y="2523066"/>
          <a:ext cx="5334000" cy="78740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9" name="Diagram 8"/>
          <p:cNvGraphicFramePr/>
          <p:nvPr>
            <p:extLst>
              <p:ext uri="{D42A27DB-BD31-4B8C-83A1-F6EECF244321}">
                <p14:modId xmlns:p14="http://schemas.microsoft.com/office/powerpoint/2010/main" val="1792136056"/>
              </p:ext>
            </p:extLst>
          </p:nvPr>
        </p:nvGraphicFramePr>
        <p:xfrm>
          <a:off x="1143000" y="3632200"/>
          <a:ext cx="5334000" cy="787400"/>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grpSp>
        <p:nvGrpSpPr>
          <p:cNvPr id="10" name="Group 9"/>
          <p:cNvGrpSpPr/>
          <p:nvPr/>
        </p:nvGrpSpPr>
        <p:grpSpPr>
          <a:xfrm>
            <a:off x="1371600" y="4775547"/>
            <a:ext cx="5334000" cy="787053"/>
            <a:chOff x="0" y="346"/>
            <a:chExt cx="5334000" cy="787053"/>
          </a:xfrm>
          <a:scene3d>
            <a:camera prst="orthographicFront"/>
            <a:lightRig rig="flat" dir="t"/>
          </a:scene3d>
        </p:grpSpPr>
        <p:sp>
          <p:nvSpPr>
            <p:cNvPr id="11" name="Rounded Rectangle 10"/>
            <p:cNvSpPr/>
            <p:nvPr/>
          </p:nvSpPr>
          <p:spPr>
            <a:xfrm>
              <a:off x="0" y="346"/>
              <a:ext cx="5334000" cy="787053"/>
            </a:xfrm>
            <a:prstGeom prst="roundRect">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2" name="Rounded Rectangle 4"/>
            <p:cNvSpPr/>
            <p:nvPr/>
          </p:nvSpPr>
          <p:spPr>
            <a:xfrm>
              <a:off x="38421" y="38767"/>
              <a:ext cx="5257158" cy="7102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dirty="0" smtClean="0"/>
                <a:t>Final Accountability</a:t>
              </a:r>
              <a:endParaRPr lang="en-US" sz="2800" kern="1200" dirty="0"/>
            </a:p>
          </p:txBody>
        </p:sp>
      </p:grpSp>
      <p:grpSp>
        <p:nvGrpSpPr>
          <p:cNvPr id="13" name="Group 12"/>
          <p:cNvGrpSpPr/>
          <p:nvPr/>
        </p:nvGrpSpPr>
        <p:grpSpPr>
          <a:xfrm>
            <a:off x="1600200" y="5842347"/>
            <a:ext cx="5867400" cy="787053"/>
            <a:chOff x="0" y="346"/>
            <a:chExt cx="5334000" cy="787053"/>
          </a:xfrm>
          <a:scene3d>
            <a:camera prst="orthographicFront"/>
            <a:lightRig rig="flat" dir="t"/>
          </a:scene3d>
        </p:grpSpPr>
        <p:sp>
          <p:nvSpPr>
            <p:cNvPr id="14" name="Rounded Rectangle 13"/>
            <p:cNvSpPr/>
            <p:nvPr/>
          </p:nvSpPr>
          <p:spPr>
            <a:xfrm>
              <a:off x="0" y="346"/>
              <a:ext cx="5334000" cy="787053"/>
            </a:xfrm>
            <a:prstGeom prst="roundRect">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5" name="Rounded Rectangle 4"/>
            <p:cNvSpPr/>
            <p:nvPr/>
          </p:nvSpPr>
          <p:spPr>
            <a:xfrm>
              <a:off x="38420" y="38767"/>
              <a:ext cx="5295579" cy="71021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dirty="0" smtClean="0"/>
                <a:t>A coherent, consistent, and satisfactory understanding of NT</a:t>
              </a:r>
              <a:endParaRPr lang="en-US" sz="2800" kern="1200" dirty="0"/>
            </a:p>
          </p:txBody>
        </p:sp>
      </p:grpSp>
    </p:spTree>
    <p:extLst>
      <p:ext uri="{BB962C8B-B14F-4D97-AF65-F5344CB8AC3E}">
        <p14:creationId xmlns:p14="http://schemas.microsoft.com/office/powerpoint/2010/main" val="1601956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500"/>
                                        <p:tgtEl>
                                          <p:spTgt spid="10"/>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fade">
                                      <p:cBhvr>
                                        <p:cTn id="2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Graphic spid="5" grpId="0">
        <p:bldAsOne/>
      </p:bldGraphic>
      <p:bldGraphic spid="8" grpId="0">
        <p:bldAsOne/>
      </p:bldGraphic>
      <p:bldGraphic spid="9"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Four  Key Passages</a:t>
            </a:r>
            <a:endParaRPr lang="en-US" dirty="0"/>
          </a:p>
        </p:txBody>
      </p:sp>
      <p:sp>
        <p:nvSpPr>
          <p:cNvPr id="3" name="Text Placeholder 2"/>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A Few Key  Passages</a:t>
            </a:r>
            <a:endParaRPr lang="en-US" b="1" dirty="0">
              <a:solidFill>
                <a:srgbClr val="FFFF00"/>
              </a:solidFill>
            </a:endParaRPr>
          </a:p>
        </p:txBody>
      </p:sp>
      <p:sp>
        <p:nvSpPr>
          <p:cNvPr id="3" name="Content Placeholder 2"/>
          <p:cNvSpPr>
            <a:spLocks noGrp="1"/>
          </p:cNvSpPr>
          <p:nvPr>
            <p:ph idx="1"/>
          </p:nvPr>
        </p:nvSpPr>
        <p:spPr>
          <a:xfrm>
            <a:off x="457200" y="1600201"/>
            <a:ext cx="7467600" cy="3733800"/>
          </a:xfrm>
        </p:spPr>
        <p:txBody>
          <a:bodyPr>
            <a:normAutofit lnSpcReduction="10000"/>
          </a:bodyPr>
          <a:lstStyle/>
          <a:p>
            <a:r>
              <a:rPr lang="en-US" dirty="0" smtClean="0"/>
              <a:t>Matt 5:19-20 - What does it mean to “Enter the Kingdom?”</a:t>
            </a:r>
          </a:p>
          <a:p>
            <a:r>
              <a:rPr lang="en-US" dirty="0" smtClean="0"/>
              <a:t>James 2:14-25 – Can faith without works save a man?</a:t>
            </a:r>
          </a:p>
          <a:p>
            <a:r>
              <a:rPr lang="en-US" dirty="0" smtClean="0"/>
              <a:t>Matt 24:13 – Is endurance to the end necessary for salvation?</a:t>
            </a:r>
          </a:p>
          <a:p>
            <a:r>
              <a:rPr lang="en-US" dirty="0" err="1" smtClean="0"/>
              <a:t>Heb</a:t>
            </a:r>
            <a:r>
              <a:rPr lang="en-US" dirty="0" smtClean="0"/>
              <a:t> 5:11 – 6:12 – Can true believers fall away from salvation?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does it mean to “enter the kingdom”?</a:t>
            </a:r>
            <a:endParaRPr lang="en-US" dirty="0"/>
          </a:p>
        </p:txBody>
      </p:sp>
      <p:sp>
        <p:nvSpPr>
          <p:cNvPr id="3" name="Text Placeholder 2"/>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8305800" cy="1143000"/>
          </a:xfrm>
        </p:spPr>
        <p:txBody>
          <a:bodyPr>
            <a:normAutofit/>
          </a:bodyPr>
          <a:lstStyle/>
          <a:p>
            <a:r>
              <a:rPr lang="en-US" dirty="0" smtClean="0"/>
              <a:t>Entering the Kingdom </a:t>
            </a:r>
            <a:endParaRPr lang="en-US" dirty="0"/>
          </a:p>
        </p:txBody>
      </p:sp>
      <p:sp>
        <p:nvSpPr>
          <p:cNvPr id="3" name="TextBox 2"/>
          <p:cNvSpPr txBox="1"/>
          <p:nvPr/>
        </p:nvSpPr>
        <p:spPr>
          <a:xfrm>
            <a:off x="609600" y="1600200"/>
            <a:ext cx="7620000" cy="3447098"/>
          </a:xfrm>
          <a:prstGeom prst="rect">
            <a:avLst/>
          </a:prstGeom>
          <a:noFill/>
        </p:spPr>
        <p:txBody>
          <a:bodyPr wrap="square" rtlCol="0">
            <a:spAutoFit/>
          </a:bodyPr>
          <a:lstStyle/>
          <a:p>
            <a:r>
              <a:rPr lang="en-US" sz="4000" i="1" dirty="0"/>
              <a:t>“For I say to you that unless your </a:t>
            </a:r>
            <a:r>
              <a:rPr lang="en-US" sz="4000" i="1" dirty="0">
                <a:solidFill>
                  <a:srgbClr val="FF0000"/>
                </a:solidFill>
              </a:rPr>
              <a:t>righteousness</a:t>
            </a:r>
            <a:r>
              <a:rPr lang="en-US" sz="4000" i="1" dirty="0"/>
              <a:t> surpasses that of the scribes and Pharisees, you </a:t>
            </a:r>
            <a:r>
              <a:rPr lang="en-US" sz="4000" b="1" i="1" dirty="0">
                <a:solidFill>
                  <a:srgbClr val="FF0000"/>
                </a:solidFill>
              </a:rPr>
              <a:t>will</a:t>
            </a:r>
            <a:r>
              <a:rPr lang="en-US" sz="4000" i="1" dirty="0"/>
              <a:t> not enter the kingdom of heaven." </a:t>
            </a:r>
            <a:r>
              <a:rPr lang="en-US" sz="4000" i="1" dirty="0" smtClean="0"/>
              <a:t> (Matt 5:20)</a:t>
            </a:r>
            <a:endParaRPr lang="en-US" sz="4000" i="1" dirty="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8077200" cy="1143000"/>
          </a:xfrm>
        </p:spPr>
        <p:txBody>
          <a:bodyPr>
            <a:normAutofit/>
          </a:bodyPr>
          <a:lstStyle/>
          <a:p>
            <a:r>
              <a:rPr lang="en-US" dirty="0" smtClean="0"/>
              <a:t>Entering the Kingdom </a:t>
            </a:r>
            <a:endParaRPr lang="en-US" dirty="0"/>
          </a:p>
        </p:txBody>
      </p:sp>
      <p:sp>
        <p:nvSpPr>
          <p:cNvPr id="3" name="TextBox 2"/>
          <p:cNvSpPr txBox="1"/>
          <p:nvPr/>
        </p:nvSpPr>
        <p:spPr>
          <a:xfrm>
            <a:off x="609600" y="1600200"/>
            <a:ext cx="7620000" cy="3447098"/>
          </a:xfrm>
          <a:prstGeom prst="rect">
            <a:avLst/>
          </a:prstGeom>
          <a:noFill/>
        </p:spPr>
        <p:txBody>
          <a:bodyPr wrap="square" rtlCol="0">
            <a:spAutoFit/>
          </a:bodyPr>
          <a:lstStyle/>
          <a:p>
            <a:r>
              <a:rPr lang="en-US" sz="4000" dirty="0" smtClean="0"/>
              <a:t>“</a:t>
            </a:r>
            <a:r>
              <a:rPr lang="en-US" sz="4000" dirty="0"/>
              <a:t>Not everyone who says to Me, ‘Lord, Lord,’ </a:t>
            </a:r>
            <a:r>
              <a:rPr lang="en-US" sz="4000" dirty="0">
                <a:solidFill>
                  <a:srgbClr val="FF0000"/>
                </a:solidFill>
              </a:rPr>
              <a:t>will</a:t>
            </a:r>
            <a:r>
              <a:rPr lang="en-US" sz="4000" dirty="0"/>
              <a:t> enter the kingdom of heaven; but he who </a:t>
            </a:r>
            <a:r>
              <a:rPr lang="en-US" sz="4000" dirty="0">
                <a:solidFill>
                  <a:srgbClr val="FF0000"/>
                </a:solidFill>
              </a:rPr>
              <a:t>does the will of My Father </a:t>
            </a:r>
            <a:r>
              <a:rPr lang="en-US" sz="4000" dirty="0"/>
              <a:t>who is in heaven." </a:t>
            </a:r>
            <a:r>
              <a:rPr lang="en-US" sz="4000" i="1" dirty="0" smtClean="0"/>
              <a:t>(Matt 7:21)</a:t>
            </a:r>
            <a:endParaRPr lang="en-US" sz="4000" i="1" dirty="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Becoming Eligible</a:t>
            </a:r>
            <a:endParaRPr lang="en-US" dirty="0"/>
          </a:p>
        </p:txBody>
      </p:sp>
      <p:sp>
        <p:nvSpPr>
          <p:cNvPr id="3" name="TextBox 2"/>
          <p:cNvSpPr txBox="1"/>
          <p:nvPr/>
        </p:nvSpPr>
        <p:spPr>
          <a:xfrm>
            <a:off x="1371600" y="2286000"/>
            <a:ext cx="6629400" cy="2862322"/>
          </a:xfrm>
          <a:prstGeom prst="rect">
            <a:avLst/>
          </a:prstGeom>
          <a:noFill/>
        </p:spPr>
        <p:txBody>
          <a:bodyPr wrap="square" rtlCol="0">
            <a:spAutoFit/>
          </a:bodyPr>
          <a:lstStyle/>
          <a:p>
            <a:r>
              <a:rPr lang="en-US" sz="3600" dirty="0" smtClean="0"/>
              <a:t>“Somewhere </a:t>
            </a:r>
            <a:r>
              <a:rPr lang="en-US" sz="3600" dirty="0"/>
              <a:t>along the way converted sinners </a:t>
            </a:r>
            <a:r>
              <a:rPr lang="en-US" sz="3600" dirty="0">
                <a:solidFill>
                  <a:srgbClr val="FF0000"/>
                </a:solidFill>
              </a:rPr>
              <a:t>become righteous and therefore eligible </a:t>
            </a:r>
            <a:r>
              <a:rPr lang="en-US" sz="3600" dirty="0"/>
              <a:t>to enter the kingdom</a:t>
            </a:r>
            <a:r>
              <a:rPr lang="en-US" sz="3600" dirty="0" smtClean="0"/>
              <a:t>.” (Stanley, </a:t>
            </a:r>
            <a:r>
              <a:rPr lang="en-US" sz="3600" i="1" dirty="0" smtClean="0"/>
              <a:t> p. 175)</a:t>
            </a:r>
            <a:endParaRPr lang="en-US" sz="3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8077200" cy="1143000"/>
          </a:xfrm>
        </p:spPr>
        <p:txBody>
          <a:bodyPr>
            <a:normAutofit/>
          </a:bodyPr>
          <a:lstStyle/>
          <a:p>
            <a:r>
              <a:rPr lang="en-US" dirty="0" smtClean="0"/>
              <a:t>Least and Great</a:t>
            </a:r>
            <a:endParaRPr lang="en-US" dirty="0"/>
          </a:p>
        </p:txBody>
      </p:sp>
      <p:sp>
        <p:nvSpPr>
          <p:cNvPr id="3" name="TextBox 2"/>
          <p:cNvSpPr txBox="1"/>
          <p:nvPr/>
        </p:nvSpPr>
        <p:spPr>
          <a:xfrm>
            <a:off x="609600" y="1447800"/>
            <a:ext cx="7620000" cy="4801314"/>
          </a:xfrm>
          <a:prstGeom prst="rect">
            <a:avLst/>
          </a:prstGeom>
          <a:noFill/>
        </p:spPr>
        <p:txBody>
          <a:bodyPr wrap="square" rtlCol="0">
            <a:spAutoFit/>
          </a:bodyPr>
          <a:lstStyle/>
          <a:p>
            <a:r>
              <a:rPr lang="en-US" sz="3600" baseline="30000" dirty="0" smtClean="0"/>
              <a:t>19 </a:t>
            </a:r>
            <a:r>
              <a:rPr lang="en-US" sz="3600" dirty="0" smtClean="0"/>
              <a:t>Anyone who breaks one of the least of these commandments and teaches others to do the same will be called </a:t>
            </a:r>
            <a:r>
              <a:rPr lang="en-US" sz="3600" dirty="0" smtClean="0">
                <a:solidFill>
                  <a:srgbClr val="FF0000"/>
                </a:solidFill>
              </a:rPr>
              <a:t>least</a:t>
            </a:r>
            <a:r>
              <a:rPr lang="en-US" sz="3600" dirty="0" smtClean="0"/>
              <a:t> </a:t>
            </a:r>
            <a:r>
              <a:rPr lang="en-US" sz="3600" dirty="0" smtClean="0">
                <a:solidFill>
                  <a:srgbClr val="FF0000"/>
                </a:solidFill>
              </a:rPr>
              <a:t>in</a:t>
            </a:r>
            <a:r>
              <a:rPr lang="en-US" sz="3600" dirty="0" smtClean="0"/>
              <a:t> the kingdom of heaven, but whoever practices and teaches these commands will be called </a:t>
            </a:r>
            <a:r>
              <a:rPr lang="en-US" sz="3600" dirty="0" smtClean="0">
                <a:solidFill>
                  <a:srgbClr val="FF0000"/>
                </a:solidFill>
              </a:rPr>
              <a:t>great in </a:t>
            </a:r>
            <a:r>
              <a:rPr lang="en-US" sz="3600" dirty="0" smtClean="0"/>
              <a:t>the kingdom of heaven.</a:t>
            </a:r>
            <a:r>
              <a:rPr lang="en-US" sz="3600" i="1" dirty="0" smtClean="0"/>
              <a:t>(Matt 5:19)</a:t>
            </a:r>
            <a:endParaRPr lang="en-US" sz="3600" i="1" dirty="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8077200" cy="1143000"/>
          </a:xfrm>
        </p:spPr>
        <p:txBody>
          <a:bodyPr>
            <a:normAutofit/>
          </a:bodyPr>
          <a:lstStyle/>
          <a:p>
            <a:r>
              <a:rPr lang="en-US" dirty="0" smtClean="0"/>
              <a:t>Apparent contradiction?</a:t>
            </a:r>
            <a:endParaRPr lang="en-US" dirty="0"/>
          </a:p>
        </p:txBody>
      </p:sp>
      <p:sp>
        <p:nvSpPr>
          <p:cNvPr id="3" name="TextBox 2"/>
          <p:cNvSpPr txBox="1"/>
          <p:nvPr/>
        </p:nvSpPr>
        <p:spPr>
          <a:xfrm>
            <a:off x="609600" y="4191000"/>
            <a:ext cx="7620000" cy="2092881"/>
          </a:xfrm>
          <a:prstGeom prst="rect">
            <a:avLst/>
          </a:prstGeom>
          <a:noFill/>
        </p:spPr>
        <p:txBody>
          <a:bodyPr wrap="square" rtlCol="0">
            <a:spAutoFit/>
          </a:bodyPr>
          <a:lstStyle/>
          <a:p>
            <a:r>
              <a:rPr lang="en-US" sz="2800" baseline="30000" dirty="0" smtClean="0"/>
              <a:t>20 </a:t>
            </a:r>
            <a:r>
              <a:rPr lang="en-US" sz="2800" dirty="0" smtClean="0">
                <a:solidFill>
                  <a:srgbClr val="FF0000"/>
                </a:solidFill>
              </a:rPr>
              <a:t>For</a:t>
            </a:r>
            <a:r>
              <a:rPr lang="en-US" sz="2800" dirty="0" smtClean="0"/>
              <a:t> I tell you that unless your righteousness surpasses that of the Pharisees and the teachers of the law, you will certainly not enter the kingdom of heaven (Mt 5:20).</a:t>
            </a:r>
          </a:p>
          <a:p>
            <a:endParaRPr lang="en-US" dirty="0"/>
          </a:p>
        </p:txBody>
      </p:sp>
      <p:sp>
        <p:nvSpPr>
          <p:cNvPr id="4" name="TextBox 3"/>
          <p:cNvSpPr txBox="1"/>
          <p:nvPr/>
        </p:nvSpPr>
        <p:spPr>
          <a:xfrm>
            <a:off x="609600" y="1295400"/>
            <a:ext cx="7620000" cy="2954655"/>
          </a:xfrm>
          <a:prstGeom prst="rect">
            <a:avLst/>
          </a:prstGeom>
          <a:noFill/>
        </p:spPr>
        <p:txBody>
          <a:bodyPr wrap="square" rtlCol="0">
            <a:spAutoFit/>
          </a:bodyPr>
          <a:lstStyle/>
          <a:p>
            <a:r>
              <a:rPr lang="en-US" sz="2800" baseline="30000" dirty="0" smtClean="0"/>
              <a:t>19 </a:t>
            </a:r>
            <a:r>
              <a:rPr lang="en-US" sz="2800" dirty="0" smtClean="0"/>
              <a:t>Anyone who breaks one of the least of these commandments and teaches others to do the same will be called </a:t>
            </a:r>
            <a:r>
              <a:rPr lang="en-US" sz="2800" dirty="0" smtClean="0">
                <a:solidFill>
                  <a:srgbClr val="FF0000"/>
                </a:solidFill>
              </a:rPr>
              <a:t>least</a:t>
            </a:r>
            <a:r>
              <a:rPr lang="en-US" sz="2800" dirty="0" smtClean="0"/>
              <a:t> </a:t>
            </a:r>
            <a:r>
              <a:rPr lang="en-US" sz="2800" dirty="0" smtClean="0">
                <a:solidFill>
                  <a:srgbClr val="FF0000"/>
                </a:solidFill>
              </a:rPr>
              <a:t>in</a:t>
            </a:r>
            <a:r>
              <a:rPr lang="en-US" sz="2800" dirty="0" smtClean="0"/>
              <a:t> the kingdom of heaven, but whoever practices and teaches these commands will be called </a:t>
            </a:r>
            <a:r>
              <a:rPr lang="en-US" sz="2800" dirty="0" smtClean="0">
                <a:solidFill>
                  <a:srgbClr val="FF0000"/>
                </a:solidFill>
              </a:rPr>
              <a:t>great in </a:t>
            </a:r>
            <a:r>
              <a:rPr lang="en-US" sz="2800" dirty="0" smtClean="0"/>
              <a:t>the kingdom of heaven.</a:t>
            </a:r>
            <a:r>
              <a:rPr lang="en-US" sz="2800" i="1" dirty="0" smtClean="0"/>
              <a:t>(Matt 5:19)</a:t>
            </a:r>
            <a:endParaRPr lang="en-US" sz="2800" i="1"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8077200" cy="1143000"/>
          </a:xfrm>
        </p:spPr>
        <p:txBody>
          <a:bodyPr>
            <a:normAutofit/>
          </a:bodyPr>
          <a:lstStyle/>
          <a:p>
            <a:r>
              <a:rPr lang="en-US" dirty="0" smtClean="0"/>
              <a:t>Apparent contradiction?</a:t>
            </a:r>
            <a:endParaRPr lang="en-US" dirty="0"/>
          </a:p>
        </p:txBody>
      </p:sp>
      <p:sp>
        <p:nvSpPr>
          <p:cNvPr id="3" name="TextBox 2"/>
          <p:cNvSpPr txBox="1"/>
          <p:nvPr/>
        </p:nvSpPr>
        <p:spPr>
          <a:xfrm>
            <a:off x="609600" y="1447800"/>
            <a:ext cx="7620000" cy="2862322"/>
          </a:xfrm>
          <a:prstGeom prst="rect">
            <a:avLst/>
          </a:prstGeom>
          <a:noFill/>
        </p:spPr>
        <p:txBody>
          <a:bodyPr wrap="square" rtlCol="0">
            <a:spAutoFit/>
          </a:bodyPr>
          <a:lstStyle/>
          <a:p>
            <a:r>
              <a:rPr lang="en-US" sz="3600" dirty="0"/>
              <a:t>Paradoxically this man who is stated to be “</a:t>
            </a:r>
            <a:r>
              <a:rPr lang="en-US" sz="3600" dirty="0">
                <a:solidFill>
                  <a:srgbClr val="FF0000"/>
                </a:solidFill>
              </a:rPr>
              <a:t>in</a:t>
            </a:r>
            <a:r>
              <a:rPr lang="en-US" sz="3600" dirty="0"/>
              <a:t>” the </a:t>
            </a:r>
            <a:r>
              <a:rPr lang="en-US" sz="3600" dirty="0" smtClean="0"/>
              <a:t>kingdom in v. 19  </a:t>
            </a:r>
            <a:r>
              <a:rPr lang="en-US" sz="3600" dirty="0"/>
              <a:t>does not, according to Matt 5:20, posses the righteousness necessary to “</a:t>
            </a:r>
            <a:r>
              <a:rPr lang="en-US" sz="3600" dirty="0">
                <a:solidFill>
                  <a:srgbClr val="FF0000"/>
                </a:solidFill>
              </a:rPr>
              <a:t>enter</a:t>
            </a:r>
            <a:r>
              <a:rPr lang="en-US" sz="3600" dirty="0"/>
              <a:t>” it!</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Issue before us</a:t>
            </a:r>
            <a:endParaRPr lang="en-US" dirty="0"/>
          </a:p>
        </p:txBody>
      </p:sp>
      <p:sp>
        <p:nvSpPr>
          <p:cNvPr id="3" name="Text Placeholder 2"/>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Possible Solutions</a:t>
            </a:r>
            <a:endParaRPr lang="en-US" dirty="0">
              <a:solidFill>
                <a:srgbClr val="FFFF00"/>
              </a:solidFill>
            </a:endParaRPr>
          </a:p>
        </p:txBody>
      </p:sp>
      <p:sp>
        <p:nvSpPr>
          <p:cNvPr id="3" name="Content Placeholder 2"/>
          <p:cNvSpPr>
            <a:spLocks noGrp="1"/>
          </p:cNvSpPr>
          <p:nvPr>
            <p:ph idx="1"/>
          </p:nvPr>
        </p:nvSpPr>
        <p:spPr/>
        <p:txBody>
          <a:bodyPr>
            <a:normAutofit fontScale="92500" lnSpcReduction="20000"/>
          </a:bodyPr>
          <a:lstStyle/>
          <a:p>
            <a:r>
              <a:rPr lang="en-US" dirty="0" smtClean="0"/>
              <a:t>“Least” = a “professing” Christian</a:t>
            </a:r>
          </a:p>
          <a:p>
            <a:r>
              <a:rPr lang="en-US" dirty="0" smtClean="0"/>
              <a:t>“Least” = kept the law “for the most part”</a:t>
            </a:r>
          </a:p>
          <a:p>
            <a:r>
              <a:rPr lang="en-US" dirty="0" smtClean="0"/>
              <a:t>Neo-</a:t>
            </a:r>
            <a:r>
              <a:rPr lang="en-US" dirty="0" err="1" smtClean="0"/>
              <a:t>nomian</a:t>
            </a:r>
            <a:r>
              <a:rPr lang="en-US" dirty="0" smtClean="0"/>
              <a:t> = salvation is by post-conversion works</a:t>
            </a:r>
          </a:p>
          <a:p>
            <a:r>
              <a:rPr lang="en-US" dirty="0" smtClean="0"/>
              <a:t>Partaker = greatness and reward is by post-conversion works</a:t>
            </a:r>
            <a:br>
              <a:rPr lang="en-US" dirty="0" smtClean="0"/>
            </a:br>
            <a:r>
              <a:rPr lang="en-US" dirty="0" smtClean="0"/>
              <a:t/>
            </a:r>
            <a:br>
              <a:rPr lang="en-US" dirty="0" smtClean="0"/>
            </a:br>
            <a:r>
              <a:rPr lang="en-US" i="1" dirty="0" smtClean="0">
                <a:solidFill>
                  <a:srgbClr val="FFFF00"/>
                </a:solidFill>
              </a:rPr>
              <a:t>To enter the kingdom is to enter into the kingdom way of living now resulting in greatness when one enters the kingdom in the future</a:t>
            </a:r>
            <a:endParaRPr lang="en-US" i="1"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8077200" cy="1143000"/>
          </a:xfrm>
        </p:spPr>
        <p:txBody>
          <a:bodyPr>
            <a:normAutofit/>
          </a:bodyPr>
          <a:lstStyle/>
          <a:p>
            <a:r>
              <a:rPr lang="en-US" dirty="0" smtClean="0"/>
              <a:t>How to become “great”</a:t>
            </a:r>
            <a:endParaRPr lang="en-US" dirty="0"/>
          </a:p>
        </p:txBody>
      </p:sp>
      <p:sp>
        <p:nvSpPr>
          <p:cNvPr id="3" name="TextBox 2"/>
          <p:cNvSpPr txBox="1"/>
          <p:nvPr/>
        </p:nvSpPr>
        <p:spPr>
          <a:xfrm>
            <a:off x="609600" y="4191000"/>
            <a:ext cx="7620000" cy="2092881"/>
          </a:xfrm>
          <a:prstGeom prst="rect">
            <a:avLst/>
          </a:prstGeom>
          <a:noFill/>
        </p:spPr>
        <p:txBody>
          <a:bodyPr wrap="square" rtlCol="0">
            <a:spAutoFit/>
          </a:bodyPr>
          <a:lstStyle/>
          <a:p>
            <a:r>
              <a:rPr lang="en-US" sz="2800" baseline="30000" dirty="0" smtClean="0"/>
              <a:t>20 </a:t>
            </a:r>
            <a:r>
              <a:rPr lang="en-US" sz="2800" dirty="0" smtClean="0">
                <a:solidFill>
                  <a:srgbClr val="FF0000"/>
                </a:solidFill>
              </a:rPr>
              <a:t>For</a:t>
            </a:r>
            <a:r>
              <a:rPr lang="en-US" sz="2800" dirty="0" smtClean="0"/>
              <a:t> I tell </a:t>
            </a:r>
            <a:r>
              <a:rPr lang="en-US" sz="2800" dirty="0" smtClean="0">
                <a:solidFill>
                  <a:srgbClr val="00B050"/>
                </a:solidFill>
              </a:rPr>
              <a:t>you</a:t>
            </a:r>
            <a:r>
              <a:rPr lang="en-US" sz="2800" dirty="0" smtClean="0"/>
              <a:t> that unless your righteousness surpasses that of the Pharisees and the teachers of the law, you will certainly not enter the kingdom of heaven (Mt 5:20).</a:t>
            </a:r>
          </a:p>
          <a:p>
            <a:endParaRPr lang="en-US" dirty="0"/>
          </a:p>
        </p:txBody>
      </p:sp>
      <p:sp>
        <p:nvSpPr>
          <p:cNvPr id="4" name="TextBox 3"/>
          <p:cNvSpPr txBox="1"/>
          <p:nvPr/>
        </p:nvSpPr>
        <p:spPr>
          <a:xfrm>
            <a:off x="609600" y="1295400"/>
            <a:ext cx="7620000" cy="2954655"/>
          </a:xfrm>
          <a:prstGeom prst="rect">
            <a:avLst/>
          </a:prstGeom>
          <a:noFill/>
        </p:spPr>
        <p:txBody>
          <a:bodyPr wrap="square" rtlCol="0">
            <a:spAutoFit/>
          </a:bodyPr>
          <a:lstStyle/>
          <a:p>
            <a:r>
              <a:rPr lang="en-US" sz="2800" baseline="30000" dirty="0" smtClean="0"/>
              <a:t>19 </a:t>
            </a:r>
            <a:r>
              <a:rPr lang="en-US" sz="2800" dirty="0" smtClean="0"/>
              <a:t>Anyone who breaks one of the least of these commandments and teaches others to do the same will be called </a:t>
            </a:r>
            <a:r>
              <a:rPr lang="en-US" sz="2800" dirty="0" smtClean="0">
                <a:solidFill>
                  <a:srgbClr val="FF0000"/>
                </a:solidFill>
              </a:rPr>
              <a:t>least</a:t>
            </a:r>
            <a:r>
              <a:rPr lang="en-US" sz="2800" dirty="0" smtClean="0"/>
              <a:t> </a:t>
            </a:r>
            <a:r>
              <a:rPr lang="en-US" sz="2800" dirty="0" smtClean="0">
                <a:solidFill>
                  <a:srgbClr val="FF0000"/>
                </a:solidFill>
              </a:rPr>
              <a:t>in</a:t>
            </a:r>
            <a:r>
              <a:rPr lang="en-US" sz="2800" dirty="0" smtClean="0"/>
              <a:t> the kingdom of heaven, but </a:t>
            </a:r>
            <a:r>
              <a:rPr lang="en-US" sz="2800" dirty="0" smtClean="0">
                <a:solidFill>
                  <a:srgbClr val="00B050"/>
                </a:solidFill>
              </a:rPr>
              <a:t>whoever</a:t>
            </a:r>
            <a:r>
              <a:rPr lang="en-US" sz="2800" dirty="0" smtClean="0"/>
              <a:t> practices and teaches these commands will be called </a:t>
            </a:r>
            <a:r>
              <a:rPr lang="en-US" sz="2800" dirty="0" smtClean="0">
                <a:solidFill>
                  <a:srgbClr val="FF0000"/>
                </a:solidFill>
              </a:rPr>
              <a:t>great in </a:t>
            </a:r>
            <a:r>
              <a:rPr lang="en-US" sz="2800" dirty="0" smtClean="0"/>
              <a:t>the kingdom of heaven.</a:t>
            </a:r>
            <a:r>
              <a:rPr lang="en-US" sz="2800" i="1" dirty="0" smtClean="0"/>
              <a:t>(Matt 5:19)</a:t>
            </a:r>
            <a:endParaRPr lang="en-US" sz="2800" i="1" dirty="0"/>
          </a:p>
          <a:p>
            <a:endParaRPr lang="en-US" dirty="0"/>
          </a:p>
        </p:txBody>
      </p:sp>
      <p:cxnSp>
        <p:nvCxnSpPr>
          <p:cNvPr id="7" name="Straight Arrow Connector 6"/>
          <p:cNvCxnSpPr/>
          <p:nvPr/>
        </p:nvCxnSpPr>
        <p:spPr>
          <a:xfrm flipV="1">
            <a:off x="1143000" y="3505200"/>
            <a:ext cx="5029200" cy="762000"/>
          </a:xfrm>
          <a:prstGeom prst="straightConnector1">
            <a:avLst/>
          </a:prstGeom>
          <a:ln w="57150">
            <a:solidFill>
              <a:srgbClr val="00B05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Kinds of Entrance</a:t>
            </a:r>
            <a:endParaRPr lang="en-US" dirty="0"/>
          </a:p>
        </p:txBody>
      </p:sp>
      <p:sp>
        <p:nvSpPr>
          <p:cNvPr id="3" name="Content Placeholder 2"/>
          <p:cNvSpPr>
            <a:spLocks noGrp="1"/>
          </p:cNvSpPr>
          <p:nvPr>
            <p:ph idx="1"/>
          </p:nvPr>
        </p:nvSpPr>
        <p:spPr/>
        <p:txBody>
          <a:bodyPr/>
          <a:lstStyle/>
          <a:p>
            <a:r>
              <a:rPr lang="en-US" dirty="0" smtClean="0"/>
              <a:t>Initial entrance by faith alone resulting in regeneration  (John 3:3-5, Matt 21:31)</a:t>
            </a:r>
          </a:p>
          <a:p>
            <a:r>
              <a:rPr lang="en-US" dirty="0" smtClean="0"/>
              <a:t>Final entrance by living out the Sermon on the Mount now resulting in “greatness” and reward (Matt 5:20; 7:21)</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Endurance Necessary for Salvation?</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0883175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Endure to the End</a:t>
            </a:r>
            <a:endParaRPr lang="en-US" dirty="0"/>
          </a:p>
        </p:txBody>
      </p:sp>
      <p:sp>
        <p:nvSpPr>
          <p:cNvPr id="3" name="TextBox 2"/>
          <p:cNvSpPr txBox="1"/>
          <p:nvPr/>
        </p:nvSpPr>
        <p:spPr>
          <a:xfrm>
            <a:off x="990600" y="2057400"/>
            <a:ext cx="6858000" cy="2308324"/>
          </a:xfrm>
          <a:prstGeom prst="rect">
            <a:avLst/>
          </a:prstGeom>
          <a:noFill/>
        </p:spPr>
        <p:txBody>
          <a:bodyPr wrap="square" rtlCol="0">
            <a:spAutoFit/>
          </a:bodyPr>
          <a:lstStyle/>
          <a:p>
            <a:r>
              <a:rPr lang="en-US" sz="3600" dirty="0" smtClean="0"/>
              <a:t>All men will hate you because of me, but he who stands firm to the end </a:t>
            </a:r>
            <a:r>
              <a:rPr lang="en-US" sz="3600" dirty="0" smtClean="0">
                <a:solidFill>
                  <a:srgbClr val="FF0000"/>
                </a:solidFill>
              </a:rPr>
              <a:t>will be saved </a:t>
            </a:r>
            <a:r>
              <a:rPr lang="en-US" sz="3600" dirty="0" smtClean="0"/>
              <a:t>(Matt 10:22, 24:13)</a:t>
            </a:r>
            <a:endParaRPr lang="en-US" sz="3600" dirty="0"/>
          </a:p>
        </p:txBody>
      </p:sp>
    </p:spTree>
    <p:extLst>
      <p:ext uri="{BB962C8B-B14F-4D97-AF65-F5344CB8AC3E}">
        <p14:creationId xmlns:p14="http://schemas.microsoft.com/office/powerpoint/2010/main" val="30858398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Neo-</a:t>
            </a:r>
            <a:r>
              <a:rPr lang="en-US" dirty="0" err="1" smtClean="0"/>
              <a:t>nomians</a:t>
            </a:r>
            <a:r>
              <a:rPr lang="en-US" dirty="0" smtClean="0"/>
              <a:t> say, “Yes!”</a:t>
            </a:r>
            <a:endParaRPr lang="en-US" dirty="0"/>
          </a:p>
        </p:txBody>
      </p:sp>
      <p:sp>
        <p:nvSpPr>
          <p:cNvPr id="3" name="TextBox 2"/>
          <p:cNvSpPr txBox="1"/>
          <p:nvPr/>
        </p:nvSpPr>
        <p:spPr>
          <a:xfrm>
            <a:off x="914400" y="1828800"/>
            <a:ext cx="7010400" cy="3539430"/>
          </a:xfrm>
          <a:prstGeom prst="rect">
            <a:avLst/>
          </a:prstGeom>
          <a:noFill/>
        </p:spPr>
        <p:txBody>
          <a:bodyPr wrap="square" rtlCol="0">
            <a:spAutoFit/>
          </a:bodyPr>
          <a:lstStyle/>
          <a:p>
            <a:r>
              <a:rPr lang="en-US" sz="3200" dirty="0" smtClean="0"/>
              <a:t>“Looking at these things from a purely exegetical  standpoint, it </a:t>
            </a:r>
            <a:r>
              <a:rPr lang="en-US" sz="3200" dirty="0"/>
              <a:t>is difficult to escape the fact that these passages do teach that endurance is a </a:t>
            </a:r>
            <a:r>
              <a:rPr lang="en-US" sz="3200" i="1" dirty="0">
                <a:solidFill>
                  <a:srgbClr val="FF0000"/>
                </a:solidFill>
              </a:rPr>
              <a:t>condition</a:t>
            </a:r>
            <a:r>
              <a:rPr lang="en-US" sz="3200" dirty="0">
                <a:solidFill>
                  <a:srgbClr val="FF0000"/>
                </a:solidFill>
              </a:rPr>
              <a:t> </a:t>
            </a:r>
            <a:r>
              <a:rPr lang="en-US" sz="3200" dirty="0"/>
              <a:t>to (final) </a:t>
            </a:r>
            <a:r>
              <a:rPr lang="en-US" sz="3200" dirty="0" smtClean="0"/>
              <a:t>salvation” (Alan Stanley, Did Jesus Teach Salvation by Works?, p.  248).</a:t>
            </a:r>
            <a:endParaRPr lang="en-US" sz="3200" dirty="0"/>
          </a:p>
        </p:txBody>
      </p:sp>
    </p:spTree>
    <p:extLst>
      <p:ext uri="{BB962C8B-B14F-4D97-AF65-F5344CB8AC3E}">
        <p14:creationId xmlns:p14="http://schemas.microsoft.com/office/powerpoint/2010/main" val="42936600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Questions</a:t>
            </a:r>
            <a:endParaRPr lang="en-US" dirty="0"/>
          </a:p>
        </p:txBody>
      </p:sp>
      <p:sp>
        <p:nvSpPr>
          <p:cNvPr id="3" name="Content Placeholder 2"/>
          <p:cNvSpPr>
            <a:spLocks noGrp="1"/>
          </p:cNvSpPr>
          <p:nvPr>
            <p:ph idx="1"/>
          </p:nvPr>
        </p:nvSpPr>
        <p:spPr/>
        <p:txBody>
          <a:bodyPr/>
          <a:lstStyle/>
          <a:p>
            <a:r>
              <a:rPr lang="en-US" dirty="0" smtClean="0"/>
              <a:t>Who is addressed?</a:t>
            </a:r>
          </a:p>
          <a:p>
            <a:r>
              <a:rPr lang="en-US" dirty="0" smtClean="0"/>
              <a:t>What does it mean to be “saved”?</a:t>
            </a:r>
          </a:p>
          <a:p>
            <a:r>
              <a:rPr lang="en-US" dirty="0" smtClean="0"/>
              <a:t>What is “the end”?</a:t>
            </a:r>
          </a:p>
          <a:p>
            <a:endParaRPr lang="en-US" dirty="0"/>
          </a:p>
        </p:txBody>
      </p:sp>
    </p:spTree>
    <p:extLst>
      <p:ext uri="{BB962C8B-B14F-4D97-AF65-F5344CB8AC3E}">
        <p14:creationId xmlns:p14="http://schemas.microsoft.com/office/powerpoint/2010/main" val="36701827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70000" y="1270000"/>
            <a:ext cx="6350000" cy="1685077"/>
          </a:xfrm>
          <a:prstGeom prst="rect">
            <a:avLst/>
          </a:prstGeom>
          <a:noFill/>
        </p:spPr>
        <p:txBody>
          <a:bodyPr vert="horz" rtlCol="0">
            <a:spAutoFit/>
          </a:bodyPr>
          <a:lstStyle/>
          <a:p>
            <a:pPr>
              <a:lnSpc>
                <a:spcPct val="115000"/>
              </a:lnSpc>
              <a:spcAft>
                <a:spcPts val="1000"/>
              </a:spcAft>
            </a:pPr>
            <a:r>
              <a:rPr lang="en-US" dirty="0">
                <a:latin typeface="Calibri"/>
              </a:rPr>
              <a:t>“</a:t>
            </a:r>
            <a:r>
              <a:rPr lang="en-US" i="1" dirty="0">
                <a:latin typeface="Calibri"/>
              </a:rPr>
              <a:t>“And this is the will of Him who sent Me, that of all that He has given Me I lose nothing, but raise it up on the last day</a:t>
            </a:r>
            <a:r>
              <a:rPr lang="en-US" i="1" dirty="0" smtClean="0">
                <a:latin typeface="Calibri"/>
              </a:rPr>
              <a:t>.“ For </a:t>
            </a:r>
            <a:r>
              <a:rPr lang="en-US" i="1" dirty="0">
                <a:latin typeface="Calibri"/>
              </a:rPr>
              <a:t>this is the will of My Father, that everyone who beholds the Son and believes in Him, may have eternal life; and I Myself will raise him up on the last day.” </a:t>
            </a:r>
            <a:r>
              <a:rPr lang="en-US" dirty="0">
                <a:latin typeface="Calibri"/>
              </a:rPr>
              <a:t>” (John 6:39–40, NASB) </a:t>
            </a:r>
            <a:endParaRPr lang="en-US" dirty="0">
              <a:effectLst/>
              <a:latin typeface="Calibri"/>
            </a:endParaRPr>
          </a:p>
        </p:txBody>
      </p:sp>
      <p:sp>
        <p:nvSpPr>
          <p:cNvPr id="5" name="Title 4"/>
          <p:cNvSpPr>
            <a:spLocks noGrp="1"/>
          </p:cNvSpPr>
          <p:nvPr>
            <p:ph type="title"/>
          </p:nvPr>
        </p:nvSpPr>
        <p:spPr/>
        <p:txBody>
          <a:bodyPr/>
          <a:lstStyle/>
          <a:p>
            <a:r>
              <a:rPr lang="en-US" dirty="0" smtClean="0"/>
              <a:t>Who is Addressed?</a:t>
            </a:r>
            <a:endParaRPr lang="en-US" dirty="0"/>
          </a:p>
        </p:txBody>
      </p:sp>
    </p:spTree>
    <p:extLst>
      <p:ext uri="{BB962C8B-B14F-4D97-AF65-F5344CB8AC3E}">
        <p14:creationId xmlns:p14="http://schemas.microsoft.com/office/powerpoint/2010/main" val="23752387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Saved from or “to” what?</a:t>
            </a:r>
            <a:endParaRPr lang="en-US" dirty="0"/>
          </a:p>
        </p:txBody>
      </p:sp>
      <p:sp>
        <p:nvSpPr>
          <p:cNvPr id="4" name="TextBox 3"/>
          <p:cNvSpPr txBox="1"/>
          <p:nvPr/>
        </p:nvSpPr>
        <p:spPr>
          <a:xfrm>
            <a:off x="898524" y="1240066"/>
            <a:ext cx="7102475" cy="2569934"/>
          </a:xfrm>
          <a:prstGeom prst="rect">
            <a:avLst/>
          </a:prstGeom>
          <a:noFill/>
        </p:spPr>
        <p:txBody>
          <a:bodyPr vert="horz" wrap="square" rtlCol="0">
            <a:spAutoFit/>
          </a:bodyPr>
          <a:lstStyle/>
          <a:p>
            <a:pPr>
              <a:lnSpc>
                <a:spcPct val="115000"/>
              </a:lnSpc>
              <a:spcAft>
                <a:spcPts val="1000"/>
              </a:spcAft>
            </a:pPr>
            <a:r>
              <a:rPr lang="en-US" sz="2800" i="1" dirty="0" smtClean="0">
                <a:latin typeface="Calibri"/>
              </a:rPr>
              <a:t>“</a:t>
            </a:r>
            <a:r>
              <a:rPr lang="en-US" sz="2800" i="1" dirty="0">
                <a:latin typeface="Calibri"/>
              </a:rPr>
              <a:t>For whoever is ashamed of Me and My words in this adulterous and sinful generation, the Son of Man will also be ashamed of him when He comes in the glory of His Father with the holy angels.” </a:t>
            </a:r>
            <a:r>
              <a:rPr lang="en-US" sz="2800" dirty="0">
                <a:latin typeface="Calibri"/>
              </a:rPr>
              <a:t>” (Mark 8:38, NASB) </a:t>
            </a:r>
            <a:endParaRPr lang="en-US" sz="2800" dirty="0">
              <a:effectLst/>
              <a:latin typeface="Calibri"/>
            </a:endParaRPr>
          </a:p>
        </p:txBody>
      </p:sp>
      <p:sp>
        <p:nvSpPr>
          <p:cNvPr id="6" name="TextBox 5"/>
          <p:cNvSpPr txBox="1"/>
          <p:nvPr/>
        </p:nvSpPr>
        <p:spPr>
          <a:xfrm>
            <a:off x="990600" y="4114800"/>
            <a:ext cx="7162800" cy="2074414"/>
          </a:xfrm>
          <a:prstGeom prst="rect">
            <a:avLst/>
          </a:prstGeom>
          <a:noFill/>
        </p:spPr>
        <p:txBody>
          <a:bodyPr vert="horz" wrap="square" rtlCol="0">
            <a:spAutoFit/>
          </a:bodyPr>
          <a:lstStyle/>
          <a:p>
            <a:pPr>
              <a:lnSpc>
                <a:spcPct val="115000"/>
              </a:lnSpc>
              <a:spcAft>
                <a:spcPts val="1000"/>
              </a:spcAft>
            </a:pPr>
            <a:r>
              <a:rPr lang="en-US" sz="2800" dirty="0">
                <a:latin typeface="Calibri"/>
              </a:rPr>
              <a:t>“</a:t>
            </a:r>
            <a:r>
              <a:rPr lang="en-US" sz="2800" i="1" dirty="0">
                <a:latin typeface="Calibri"/>
              </a:rPr>
              <a:t>And now, little children, abide in Him, so that when He appears, we may have confidence and not shrink away from Him in shame at His coming.</a:t>
            </a:r>
            <a:r>
              <a:rPr lang="en-US" sz="2800" dirty="0">
                <a:latin typeface="Calibri"/>
              </a:rPr>
              <a:t>” (1 John 2:28, NASB) </a:t>
            </a:r>
            <a:endParaRPr lang="en-US" sz="2800" dirty="0">
              <a:effectLst/>
              <a:latin typeface="Calibri"/>
            </a:endParaRPr>
          </a:p>
        </p:txBody>
      </p:sp>
    </p:spTree>
    <p:extLst>
      <p:ext uri="{BB962C8B-B14F-4D97-AF65-F5344CB8AC3E}">
        <p14:creationId xmlns:p14="http://schemas.microsoft.com/office/powerpoint/2010/main" val="35772190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2057400"/>
            <a:ext cx="6350000" cy="1083374"/>
          </a:xfrm>
          <a:prstGeom prst="rect">
            <a:avLst/>
          </a:prstGeom>
          <a:noFill/>
        </p:spPr>
        <p:txBody>
          <a:bodyPr vert="horz" rtlCol="0">
            <a:spAutoFit/>
          </a:bodyPr>
          <a:lstStyle/>
          <a:p>
            <a:pPr>
              <a:lnSpc>
                <a:spcPct val="115000"/>
              </a:lnSpc>
              <a:spcAft>
                <a:spcPts val="1000"/>
              </a:spcAft>
            </a:pPr>
            <a:r>
              <a:rPr lang="en-US" sz="2800" i="1" dirty="0" smtClean="0">
                <a:latin typeface="Calibri"/>
              </a:rPr>
              <a:t>“</a:t>
            </a:r>
            <a:r>
              <a:rPr lang="en-US" sz="2800" i="1" dirty="0">
                <a:latin typeface="Calibri"/>
              </a:rPr>
              <a:t>By your endurance you will gain your lives.</a:t>
            </a:r>
            <a:r>
              <a:rPr lang="en-US" sz="2800" dirty="0">
                <a:latin typeface="Calibri"/>
              </a:rPr>
              <a:t>” (Luke 21:19, NASB) </a:t>
            </a:r>
            <a:endParaRPr lang="en-US" sz="2800" dirty="0">
              <a:effectLst/>
              <a:latin typeface="Calibri"/>
            </a:endParaRPr>
          </a:p>
        </p:txBody>
      </p:sp>
      <p:sp>
        <p:nvSpPr>
          <p:cNvPr id="3" name="Title 2"/>
          <p:cNvSpPr>
            <a:spLocks noGrp="1"/>
          </p:cNvSpPr>
          <p:nvPr>
            <p:ph type="title"/>
          </p:nvPr>
        </p:nvSpPr>
        <p:spPr/>
        <p:txBody>
          <a:bodyPr/>
          <a:lstStyle/>
          <a:p>
            <a:r>
              <a:rPr lang="en-US" dirty="0" smtClean="0"/>
              <a:t>Saved “to” what?</a:t>
            </a:r>
            <a:endParaRPr lang="en-US" dirty="0"/>
          </a:p>
        </p:txBody>
      </p:sp>
      <p:sp>
        <p:nvSpPr>
          <p:cNvPr id="4" name="TextBox 3"/>
          <p:cNvSpPr txBox="1"/>
          <p:nvPr/>
        </p:nvSpPr>
        <p:spPr>
          <a:xfrm>
            <a:off x="1066800" y="3542744"/>
            <a:ext cx="6350000" cy="2540824"/>
          </a:xfrm>
          <a:prstGeom prst="rect">
            <a:avLst/>
          </a:prstGeom>
          <a:noFill/>
        </p:spPr>
        <p:txBody>
          <a:bodyPr vert="horz" rtlCol="0">
            <a:spAutoFit/>
          </a:bodyPr>
          <a:lstStyle/>
          <a:p>
            <a:pPr>
              <a:lnSpc>
                <a:spcPct val="115000"/>
              </a:lnSpc>
              <a:spcAft>
                <a:spcPts val="1000"/>
              </a:spcAft>
            </a:pPr>
            <a:r>
              <a:rPr lang="en-US" sz="2800" dirty="0">
                <a:latin typeface="Calibri"/>
              </a:rPr>
              <a:t>“</a:t>
            </a:r>
            <a:r>
              <a:rPr lang="en-US" sz="2800" i="1" dirty="0">
                <a:latin typeface="Calibri"/>
              </a:rPr>
              <a:t>“And whoever in the name of a disciple gives to one of these little ones even a cup of cold water to drink, truly I say to you he shall not lose his reward.” </a:t>
            </a:r>
            <a:r>
              <a:rPr lang="en-US" sz="2800" dirty="0">
                <a:latin typeface="Calibri"/>
              </a:rPr>
              <a:t>” (Matthew 10:42, NASB) </a:t>
            </a:r>
            <a:endParaRPr lang="en-US" sz="2800" dirty="0">
              <a:effectLst/>
              <a:latin typeface="Calibri"/>
            </a:endParaRPr>
          </a:p>
        </p:txBody>
      </p:sp>
    </p:spTree>
    <p:extLst>
      <p:ext uri="{BB962C8B-B14F-4D97-AF65-F5344CB8AC3E}">
        <p14:creationId xmlns:p14="http://schemas.microsoft.com/office/powerpoint/2010/main" val="1833635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Essence of the Argument</a:t>
            </a:r>
            <a:endParaRPr lang="en-US" dirty="0"/>
          </a:p>
        </p:txBody>
      </p:sp>
      <p:sp>
        <p:nvSpPr>
          <p:cNvPr id="3" name="Content Placeholder 2"/>
          <p:cNvSpPr>
            <a:spLocks noGrp="1"/>
          </p:cNvSpPr>
          <p:nvPr>
            <p:ph idx="1"/>
          </p:nvPr>
        </p:nvSpPr>
        <p:spPr/>
        <p:txBody>
          <a:bodyPr>
            <a:normAutofit/>
          </a:bodyPr>
          <a:lstStyle/>
          <a:p>
            <a:r>
              <a:rPr lang="en-US" dirty="0" smtClean="0">
                <a:solidFill>
                  <a:srgbClr val="FF0000"/>
                </a:solidFill>
              </a:rPr>
              <a:t>Major Premise: </a:t>
            </a:r>
            <a:r>
              <a:rPr lang="en-US" dirty="0" smtClean="0"/>
              <a:t>Terms such as eternal life, saved, inheritance, and “enter the kingdom” all refer to personal salvation from sin.</a:t>
            </a:r>
          </a:p>
          <a:p>
            <a:r>
              <a:rPr lang="en-US" dirty="0" smtClean="0">
                <a:solidFill>
                  <a:srgbClr val="FF0000"/>
                </a:solidFill>
              </a:rPr>
              <a:t>Minor Premise: </a:t>
            </a:r>
            <a:r>
              <a:rPr lang="en-US" dirty="0" smtClean="0"/>
              <a:t>All of these terms have the conditions of works attached to them in many passages of the New Testament.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 faith without works save a man?</a:t>
            </a:r>
            <a:endParaRPr lang="en-US" dirty="0"/>
          </a:p>
        </p:txBody>
      </p:sp>
      <p:sp>
        <p:nvSpPr>
          <p:cNvPr id="3" name="Text Placeholder 2"/>
          <p:cNvSpPr>
            <a:spLocks noGrp="1"/>
          </p:cNvSpPr>
          <p:nvPr>
            <p:ph type="body" idx="1"/>
          </p:nvPr>
        </p:nvSpPr>
        <p:spPr/>
        <p:txBody>
          <a:bodyPr/>
          <a:lstStyle/>
          <a:p>
            <a:r>
              <a:rPr lang="en-US" dirty="0" smtClean="0"/>
              <a:t>James 2:14-25</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Faith without works cannot save!</a:t>
            </a:r>
            <a:endParaRPr lang="en-US" dirty="0"/>
          </a:p>
        </p:txBody>
      </p:sp>
      <p:sp>
        <p:nvSpPr>
          <p:cNvPr id="4" name="Rectangle 3"/>
          <p:cNvSpPr/>
          <p:nvPr/>
        </p:nvSpPr>
        <p:spPr>
          <a:xfrm>
            <a:off x="685800" y="1600200"/>
            <a:ext cx="7162800" cy="4552015"/>
          </a:xfrm>
          <a:prstGeom prst="rect">
            <a:avLst/>
          </a:prstGeom>
        </p:spPr>
        <p:txBody>
          <a:bodyPr wrap="square">
            <a:spAutoFit/>
          </a:bodyPr>
          <a:lstStyle/>
          <a:p>
            <a:pPr>
              <a:lnSpc>
                <a:spcPct val="115000"/>
              </a:lnSpc>
              <a:spcAft>
                <a:spcPts val="1000"/>
              </a:spcAft>
            </a:pPr>
            <a:r>
              <a:rPr lang="en-US" sz="2800" dirty="0">
                <a:latin typeface="Calibri"/>
              </a:rPr>
              <a:t>“</a:t>
            </a:r>
            <a:r>
              <a:rPr lang="en-US" sz="2800" i="1" dirty="0">
                <a:latin typeface="Calibri"/>
              </a:rPr>
              <a:t>What good is it, my brothers, if a man claims to have faith but has no deeds? </a:t>
            </a:r>
            <a:r>
              <a:rPr lang="en-US" sz="2800" i="1" dirty="0">
                <a:solidFill>
                  <a:srgbClr val="FFFF00"/>
                </a:solidFill>
                <a:latin typeface="Calibri"/>
              </a:rPr>
              <a:t>Can such faith save him?</a:t>
            </a:r>
            <a:r>
              <a:rPr lang="en-US" sz="2800" i="1" dirty="0">
                <a:latin typeface="Calibri"/>
              </a:rPr>
              <a:t> Suppose a brother or sister is without clothes and daily food. If one of you says to him, “Go, I wish you well; keep warm and well fed,” but does nothing about his physical needs, what good is it? In the same way, faith by itself, </a:t>
            </a:r>
            <a:r>
              <a:rPr lang="en-US" sz="2800" i="1" dirty="0">
                <a:solidFill>
                  <a:srgbClr val="FFFF00"/>
                </a:solidFill>
                <a:latin typeface="Calibri"/>
              </a:rPr>
              <a:t>if it is not accompanied by action, is dead.</a:t>
            </a:r>
            <a:r>
              <a:rPr lang="en-US" sz="2800" i="1" dirty="0">
                <a:latin typeface="Calibri"/>
              </a:rPr>
              <a:t> </a:t>
            </a:r>
            <a:r>
              <a:rPr lang="en-US" sz="2800" dirty="0">
                <a:latin typeface="Calibri"/>
              </a:rPr>
              <a:t>” (James 2:14–17, NIV84) </a:t>
            </a:r>
          </a:p>
        </p:txBody>
      </p:sp>
    </p:spTree>
    <p:extLst>
      <p:ext uri="{BB962C8B-B14F-4D97-AF65-F5344CB8AC3E}">
        <p14:creationId xmlns:p14="http://schemas.microsoft.com/office/powerpoint/2010/main" val="236439588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62200" y="1487269"/>
            <a:ext cx="5410200" cy="1200329"/>
          </a:xfrm>
          <a:prstGeom prst="rect">
            <a:avLst/>
          </a:prstGeom>
          <a:noFill/>
        </p:spPr>
        <p:txBody>
          <a:bodyPr wrap="square" rtlCol="0">
            <a:spAutoFit/>
          </a:bodyPr>
          <a:lstStyle/>
          <a:p>
            <a:r>
              <a:rPr lang="en-US" sz="3600" dirty="0" smtClean="0">
                <a:solidFill>
                  <a:srgbClr val="FFFF00"/>
                </a:solidFill>
              </a:rPr>
              <a:t>What kind of faith can save?</a:t>
            </a:r>
            <a:endParaRPr lang="en-US" sz="3600" dirty="0">
              <a:solidFill>
                <a:srgbClr val="FFFF00"/>
              </a:solidFill>
            </a:endParaRPr>
          </a:p>
        </p:txBody>
      </p:sp>
      <p:sp>
        <p:nvSpPr>
          <p:cNvPr id="3" name="TextBox 2"/>
          <p:cNvSpPr txBox="1"/>
          <p:nvPr/>
        </p:nvSpPr>
        <p:spPr>
          <a:xfrm>
            <a:off x="2362200" y="3087469"/>
            <a:ext cx="5516282" cy="646331"/>
          </a:xfrm>
          <a:prstGeom prst="rect">
            <a:avLst/>
          </a:prstGeom>
          <a:noFill/>
        </p:spPr>
        <p:txBody>
          <a:bodyPr wrap="square" rtlCol="0">
            <a:spAutoFit/>
          </a:bodyPr>
          <a:lstStyle/>
          <a:p>
            <a:r>
              <a:rPr lang="en-US" sz="3600" dirty="0" smtClean="0">
                <a:solidFill>
                  <a:srgbClr val="FFFF00"/>
                </a:solidFill>
              </a:rPr>
              <a:t>Save from what?</a:t>
            </a:r>
            <a:endParaRPr lang="en-US" sz="3600" dirty="0">
              <a:solidFill>
                <a:srgbClr val="FFFF00"/>
              </a:solidFill>
            </a:endParaRPr>
          </a:p>
        </p:txBody>
      </p:sp>
    </p:spTree>
    <p:extLst>
      <p:ext uri="{BB962C8B-B14F-4D97-AF65-F5344CB8AC3E}">
        <p14:creationId xmlns:p14="http://schemas.microsoft.com/office/powerpoint/2010/main" val="295631586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70648" cy="1143000"/>
          </a:xfrm>
        </p:spPr>
        <p:txBody>
          <a:bodyPr/>
          <a:lstStyle/>
          <a:p>
            <a:r>
              <a:rPr lang="en-US" dirty="0" smtClean="0"/>
              <a:t>Two Aspects of Faith in the NT</a:t>
            </a:r>
            <a:endParaRPr lang="en-US" dirty="0"/>
          </a:p>
        </p:txBody>
      </p:sp>
      <p:grpSp>
        <p:nvGrpSpPr>
          <p:cNvPr id="5" name="Group 4"/>
          <p:cNvGrpSpPr/>
          <p:nvPr/>
        </p:nvGrpSpPr>
        <p:grpSpPr>
          <a:xfrm>
            <a:off x="838200" y="1600200"/>
            <a:ext cx="6019800" cy="990600"/>
            <a:chOff x="838200" y="1600200"/>
            <a:chExt cx="6019800" cy="990600"/>
          </a:xfrm>
        </p:grpSpPr>
        <p:sp>
          <p:nvSpPr>
            <p:cNvPr id="3" name="Rounded Rectangle 2"/>
            <p:cNvSpPr/>
            <p:nvPr/>
          </p:nvSpPr>
          <p:spPr>
            <a:xfrm>
              <a:off x="838200" y="1600200"/>
              <a:ext cx="6019800" cy="99060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447800" y="1828800"/>
              <a:ext cx="4419600" cy="523220"/>
            </a:xfrm>
            <a:prstGeom prst="rect">
              <a:avLst/>
            </a:prstGeom>
            <a:noFill/>
          </p:spPr>
          <p:txBody>
            <a:bodyPr wrap="square" rtlCol="0">
              <a:spAutoFit/>
            </a:bodyPr>
            <a:lstStyle/>
            <a:p>
              <a:r>
                <a:rPr lang="en-US" sz="2800" dirty="0" smtClean="0"/>
                <a:t>The Initial Act which saves</a:t>
              </a:r>
              <a:endParaRPr lang="en-US" sz="2800" dirty="0"/>
            </a:p>
          </p:txBody>
        </p:sp>
      </p:grpSp>
      <p:grpSp>
        <p:nvGrpSpPr>
          <p:cNvPr id="6" name="Group 5"/>
          <p:cNvGrpSpPr/>
          <p:nvPr/>
        </p:nvGrpSpPr>
        <p:grpSpPr>
          <a:xfrm>
            <a:off x="990600" y="2971800"/>
            <a:ext cx="6019800" cy="990600"/>
            <a:chOff x="838200" y="1600200"/>
            <a:chExt cx="6019800" cy="990600"/>
          </a:xfrm>
        </p:grpSpPr>
        <p:sp>
          <p:nvSpPr>
            <p:cNvPr id="7" name="Rounded Rectangle 6"/>
            <p:cNvSpPr/>
            <p:nvPr/>
          </p:nvSpPr>
          <p:spPr>
            <a:xfrm>
              <a:off x="838200" y="1600200"/>
              <a:ext cx="6019800" cy="99060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447800" y="1828800"/>
              <a:ext cx="4419600" cy="523220"/>
            </a:xfrm>
            <a:prstGeom prst="rect">
              <a:avLst/>
            </a:prstGeom>
            <a:noFill/>
          </p:spPr>
          <p:txBody>
            <a:bodyPr wrap="square" rtlCol="0">
              <a:spAutoFit/>
            </a:bodyPr>
            <a:lstStyle/>
            <a:p>
              <a:r>
                <a:rPr lang="en-US" sz="2800" dirty="0" smtClean="0"/>
                <a:t>The Walk which sanctifies</a:t>
              </a:r>
              <a:endParaRPr lang="en-US" sz="2800" dirty="0"/>
            </a:p>
          </p:txBody>
        </p:sp>
      </p:grpSp>
    </p:spTree>
    <p:extLst>
      <p:ext uri="{BB962C8B-B14F-4D97-AF65-F5344CB8AC3E}">
        <p14:creationId xmlns:p14="http://schemas.microsoft.com/office/powerpoint/2010/main" val="2231606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Faith in James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latin typeface="Calibri"/>
              </a:rPr>
              <a:t>“</a:t>
            </a:r>
            <a:r>
              <a:rPr lang="en-US" i="1" dirty="0" smtClean="0">
                <a:latin typeface="Calibri"/>
              </a:rPr>
              <a:t>because you know that the testing of your </a:t>
            </a:r>
            <a:r>
              <a:rPr lang="en-US" i="1" dirty="0" smtClean="0">
                <a:solidFill>
                  <a:srgbClr val="FFFF00"/>
                </a:solidFill>
                <a:latin typeface="Calibri"/>
              </a:rPr>
              <a:t>faith develops perseverance</a:t>
            </a:r>
            <a:r>
              <a:rPr lang="en-US" i="1" dirty="0" smtClean="0">
                <a:latin typeface="Calibri"/>
              </a:rPr>
              <a:t>. </a:t>
            </a:r>
            <a:r>
              <a:rPr lang="en-US" dirty="0" smtClean="0">
                <a:latin typeface="Calibri"/>
              </a:rPr>
              <a:t>” (James 1:3, NIV84) </a:t>
            </a:r>
          </a:p>
          <a:p>
            <a:r>
              <a:rPr lang="en-US" dirty="0">
                <a:latin typeface="Calibri"/>
              </a:rPr>
              <a:t>“</a:t>
            </a:r>
            <a:r>
              <a:rPr lang="en-US" i="1" dirty="0">
                <a:latin typeface="Calibri"/>
              </a:rPr>
              <a:t>But when he asks, he must </a:t>
            </a:r>
            <a:r>
              <a:rPr lang="en-US" i="1" dirty="0">
                <a:solidFill>
                  <a:srgbClr val="FFFF00"/>
                </a:solidFill>
                <a:latin typeface="Calibri"/>
              </a:rPr>
              <a:t>believe</a:t>
            </a:r>
            <a:r>
              <a:rPr lang="en-US" i="1" dirty="0">
                <a:latin typeface="Calibri"/>
              </a:rPr>
              <a:t> and not doubt, because he who doubts is like a wave of the sea, blown and tossed by the wind. </a:t>
            </a:r>
            <a:r>
              <a:rPr lang="en-US" dirty="0">
                <a:latin typeface="Calibri"/>
              </a:rPr>
              <a:t>” (James 1:6, NIV84) </a:t>
            </a:r>
            <a:endParaRPr lang="en-US" dirty="0" smtClean="0">
              <a:latin typeface="Calibri"/>
            </a:endParaRPr>
          </a:p>
          <a:p>
            <a:r>
              <a:rPr lang="en-US" dirty="0">
                <a:latin typeface="Calibri"/>
              </a:rPr>
              <a:t>“</a:t>
            </a:r>
            <a:r>
              <a:rPr lang="en-US" i="1" dirty="0">
                <a:latin typeface="Calibri"/>
              </a:rPr>
              <a:t>Listen, my dear brothers: Has not God chosen those who are poor in the eyes of the world to be </a:t>
            </a:r>
            <a:r>
              <a:rPr lang="en-US" i="1" dirty="0">
                <a:solidFill>
                  <a:srgbClr val="FFFF00"/>
                </a:solidFill>
                <a:latin typeface="Calibri"/>
              </a:rPr>
              <a:t>rich in faith </a:t>
            </a:r>
            <a:r>
              <a:rPr lang="en-US" i="1" dirty="0">
                <a:latin typeface="Calibri"/>
              </a:rPr>
              <a:t>and to inherit the kingdom he promised those who love him? </a:t>
            </a:r>
            <a:r>
              <a:rPr lang="en-US" dirty="0">
                <a:latin typeface="Calibri"/>
              </a:rPr>
              <a:t>” (James 2:5, NIV84) </a:t>
            </a:r>
            <a:endParaRPr lang="en-US" dirty="0" smtClean="0">
              <a:latin typeface="Calibri"/>
            </a:endParaRPr>
          </a:p>
          <a:p>
            <a:r>
              <a:rPr lang="en-US" dirty="0">
                <a:latin typeface="Calibri"/>
              </a:rPr>
              <a:t>“</a:t>
            </a:r>
            <a:r>
              <a:rPr lang="en-US" i="1" dirty="0">
                <a:latin typeface="Calibri"/>
              </a:rPr>
              <a:t>And the </a:t>
            </a:r>
            <a:r>
              <a:rPr lang="en-US" i="1" dirty="0">
                <a:solidFill>
                  <a:srgbClr val="FFFF00"/>
                </a:solidFill>
                <a:latin typeface="Calibri"/>
              </a:rPr>
              <a:t>prayer offered in faith will make the sick person well</a:t>
            </a:r>
            <a:r>
              <a:rPr lang="en-US" i="1" dirty="0">
                <a:latin typeface="Calibri"/>
              </a:rPr>
              <a:t>; the Lord will raise him up. If he has sinned, he will be forgiven. </a:t>
            </a:r>
            <a:r>
              <a:rPr lang="en-US" dirty="0" smtClean="0">
                <a:latin typeface="Calibri"/>
              </a:rPr>
              <a:t>”</a:t>
            </a:r>
          </a:p>
          <a:p>
            <a:pPr marL="36576" indent="0">
              <a:buNone/>
            </a:pPr>
            <a:r>
              <a:rPr lang="en-US" dirty="0">
                <a:latin typeface="Calibri"/>
              </a:rPr>
              <a:t>	</a:t>
            </a:r>
            <a:r>
              <a:rPr lang="en-US" dirty="0" smtClean="0">
                <a:latin typeface="Calibri"/>
              </a:rPr>
              <a:t>			</a:t>
            </a:r>
            <a:r>
              <a:rPr lang="en-US" dirty="0" smtClean="0">
                <a:latin typeface="Calibri"/>
              </a:rPr>
              <a:t>James </a:t>
            </a:r>
            <a:r>
              <a:rPr lang="en-US" dirty="0">
                <a:latin typeface="Calibri"/>
              </a:rPr>
              <a:t>5:15, </a:t>
            </a:r>
            <a:r>
              <a:rPr lang="en-US" dirty="0" smtClean="0">
                <a:latin typeface="Calibri"/>
              </a:rPr>
              <a:t>NIV84 </a:t>
            </a:r>
            <a:endParaRPr lang="en-US" dirty="0">
              <a:latin typeface="Calibri"/>
            </a:endParaRPr>
          </a:p>
          <a:p>
            <a:endParaRPr lang="en-US" dirty="0">
              <a:latin typeface="Calibri"/>
            </a:endParaRPr>
          </a:p>
          <a:p>
            <a:endParaRPr lang="en-US" dirty="0"/>
          </a:p>
        </p:txBody>
      </p:sp>
    </p:spTree>
    <p:extLst>
      <p:ext uri="{BB962C8B-B14F-4D97-AF65-F5344CB8AC3E}">
        <p14:creationId xmlns:p14="http://schemas.microsoft.com/office/powerpoint/2010/main" val="98943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Salvation in James</a:t>
            </a:r>
            <a:endParaRPr lang="en-US" dirty="0"/>
          </a:p>
        </p:txBody>
      </p:sp>
      <p:sp>
        <p:nvSpPr>
          <p:cNvPr id="3" name="Content Placeholder 2"/>
          <p:cNvSpPr>
            <a:spLocks noGrp="1"/>
          </p:cNvSpPr>
          <p:nvPr>
            <p:ph idx="1"/>
          </p:nvPr>
        </p:nvSpPr>
        <p:spPr/>
        <p:txBody>
          <a:bodyPr>
            <a:normAutofit fontScale="92500" lnSpcReduction="20000"/>
          </a:bodyPr>
          <a:lstStyle/>
          <a:p>
            <a:r>
              <a:rPr lang="en-US" dirty="0">
                <a:latin typeface="Calibri"/>
              </a:rPr>
              <a:t>“</a:t>
            </a:r>
            <a:r>
              <a:rPr lang="en-US" i="1" dirty="0">
                <a:latin typeface="Calibri"/>
              </a:rPr>
              <a:t>When tempted, no one should say, “God is tempting me.” For God cannot be tempted by evil, nor does he tempt anyone; but each one is tempted when, by his own evil desire, he is dragged away and enticed. Then, after desire has conceived, it gives birth to sin; and sin, when it is full-grown, </a:t>
            </a:r>
            <a:r>
              <a:rPr lang="en-US" i="1" dirty="0">
                <a:solidFill>
                  <a:srgbClr val="FFFF00"/>
                </a:solidFill>
                <a:latin typeface="Calibri"/>
              </a:rPr>
              <a:t>gives birth to death</a:t>
            </a:r>
            <a:r>
              <a:rPr lang="en-US" i="1" dirty="0">
                <a:latin typeface="Calibri"/>
              </a:rPr>
              <a:t>. </a:t>
            </a:r>
            <a:r>
              <a:rPr lang="en-US" dirty="0">
                <a:latin typeface="Calibri"/>
              </a:rPr>
              <a:t>” (James 1:13–15, NIV84) </a:t>
            </a:r>
          </a:p>
          <a:p>
            <a:r>
              <a:rPr lang="en-US" dirty="0" smtClean="0">
                <a:latin typeface="Calibri"/>
              </a:rPr>
              <a:t>“</a:t>
            </a:r>
            <a:r>
              <a:rPr lang="en-US" i="1" dirty="0" smtClean="0">
                <a:latin typeface="Calibri"/>
              </a:rPr>
              <a:t>Therefore</a:t>
            </a:r>
            <a:r>
              <a:rPr lang="en-US" i="1" dirty="0">
                <a:latin typeface="Calibri"/>
              </a:rPr>
              <a:t>, get rid of all moral filth and the evil that is so prevalent and humbly accept the word planted in you, </a:t>
            </a:r>
            <a:r>
              <a:rPr lang="en-US" i="1" dirty="0">
                <a:solidFill>
                  <a:srgbClr val="FFFF00"/>
                </a:solidFill>
                <a:latin typeface="Calibri"/>
              </a:rPr>
              <a:t>which can save you</a:t>
            </a:r>
            <a:r>
              <a:rPr lang="en-US" i="1" dirty="0">
                <a:latin typeface="Calibri"/>
              </a:rPr>
              <a:t>. </a:t>
            </a:r>
            <a:r>
              <a:rPr lang="en-US" dirty="0">
                <a:latin typeface="Calibri"/>
              </a:rPr>
              <a:t>” </a:t>
            </a:r>
            <a:endParaRPr lang="en-US" dirty="0" smtClean="0">
              <a:latin typeface="Calibri"/>
            </a:endParaRPr>
          </a:p>
          <a:p>
            <a:pPr marL="36576" indent="0">
              <a:buNone/>
            </a:pPr>
            <a:r>
              <a:rPr lang="en-US" dirty="0">
                <a:latin typeface="Calibri"/>
              </a:rPr>
              <a:t>	</a:t>
            </a:r>
            <a:r>
              <a:rPr lang="en-US" dirty="0" smtClean="0">
                <a:latin typeface="Calibri"/>
              </a:rPr>
              <a:t>			</a:t>
            </a:r>
            <a:r>
              <a:rPr lang="en-US" dirty="0" smtClean="0">
                <a:latin typeface="Calibri"/>
              </a:rPr>
              <a:t>James </a:t>
            </a:r>
            <a:r>
              <a:rPr lang="en-US" dirty="0">
                <a:latin typeface="Calibri"/>
              </a:rPr>
              <a:t>1:19–21, </a:t>
            </a:r>
            <a:r>
              <a:rPr lang="en-US" dirty="0" smtClean="0">
                <a:latin typeface="Calibri"/>
              </a:rPr>
              <a:t>NIV84 </a:t>
            </a:r>
            <a:endParaRPr lang="en-US" dirty="0" smtClean="0">
              <a:latin typeface="Calibri"/>
            </a:endParaRPr>
          </a:p>
        </p:txBody>
      </p:sp>
      <p:cxnSp>
        <p:nvCxnSpPr>
          <p:cNvPr id="5" name="Straight Arrow Connector 4"/>
          <p:cNvCxnSpPr/>
          <p:nvPr/>
        </p:nvCxnSpPr>
        <p:spPr>
          <a:xfrm flipV="1">
            <a:off x="5410200" y="4000500"/>
            <a:ext cx="304800" cy="11811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3319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left)">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Salvation in James</a:t>
            </a:r>
            <a:endParaRPr lang="en-US" dirty="0"/>
          </a:p>
        </p:txBody>
      </p:sp>
      <p:sp>
        <p:nvSpPr>
          <p:cNvPr id="3" name="Content Placeholder 2"/>
          <p:cNvSpPr>
            <a:spLocks noGrp="1"/>
          </p:cNvSpPr>
          <p:nvPr>
            <p:ph idx="4294967295"/>
          </p:nvPr>
        </p:nvSpPr>
        <p:spPr>
          <a:xfrm>
            <a:off x="1219200" y="1600200"/>
            <a:ext cx="7467600" cy="4525963"/>
          </a:xfrm>
        </p:spPr>
        <p:txBody>
          <a:bodyPr>
            <a:normAutofit fontScale="92500" lnSpcReduction="20000"/>
          </a:bodyPr>
          <a:lstStyle/>
          <a:p>
            <a:pPr marL="36576" indent="0">
              <a:buNone/>
            </a:pPr>
            <a:r>
              <a:rPr lang="en-US" i="1" dirty="0" smtClean="0">
                <a:latin typeface="Calibri"/>
              </a:rPr>
              <a:t>Brothers, </a:t>
            </a:r>
            <a:r>
              <a:rPr lang="en-US" i="1" dirty="0" smtClean="0">
                <a:solidFill>
                  <a:srgbClr val="FFFF00"/>
                </a:solidFill>
                <a:latin typeface="Calibri"/>
              </a:rPr>
              <a:t>do not slander one another. </a:t>
            </a:r>
            <a:r>
              <a:rPr lang="en-US" i="1" dirty="0" smtClean="0">
                <a:latin typeface="Calibri"/>
              </a:rPr>
              <a:t>Anyone who speaks against his brother or judges him speaks against the law and judges it. When you judge the law, you are not keeping it, but sitting in judgment on it. There is only one Lawgiver and Judge, the one who is able to save and </a:t>
            </a:r>
            <a:r>
              <a:rPr lang="en-US" i="1" dirty="0" smtClean="0">
                <a:solidFill>
                  <a:srgbClr val="FFFF00"/>
                </a:solidFill>
                <a:latin typeface="Calibri"/>
              </a:rPr>
              <a:t>destroy.</a:t>
            </a:r>
            <a:r>
              <a:rPr lang="en-US" i="1" dirty="0" smtClean="0">
                <a:latin typeface="Calibri"/>
              </a:rPr>
              <a:t> But you—who are you to judge your neighbor? </a:t>
            </a:r>
            <a:r>
              <a:rPr lang="en-US" dirty="0" smtClean="0">
                <a:latin typeface="Calibri"/>
              </a:rPr>
              <a:t>” (James 4:11–12, NIV84) </a:t>
            </a:r>
          </a:p>
          <a:p>
            <a:pPr marL="36576" indent="0">
              <a:buNone/>
            </a:pPr>
            <a:r>
              <a:rPr lang="en-US" dirty="0">
                <a:latin typeface="Calibri"/>
              </a:rPr>
              <a:t>“</a:t>
            </a:r>
            <a:r>
              <a:rPr lang="en-US" i="1" dirty="0">
                <a:latin typeface="Calibri"/>
              </a:rPr>
              <a:t>Don’t grumble against each other, brothers, or </a:t>
            </a:r>
            <a:r>
              <a:rPr lang="en-US" i="1" dirty="0">
                <a:solidFill>
                  <a:srgbClr val="FFFF00"/>
                </a:solidFill>
                <a:latin typeface="Calibri"/>
              </a:rPr>
              <a:t>you will be judged</a:t>
            </a:r>
            <a:r>
              <a:rPr lang="en-US" i="1" dirty="0">
                <a:latin typeface="Calibri"/>
              </a:rPr>
              <a:t>. The Judge is standing at the door! </a:t>
            </a:r>
            <a:r>
              <a:rPr lang="en-US" dirty="0">
                <a:latin typeface="Calibri"/>
              </a:rPr>
              <a:t>” </a:t>
            </a:r>
            <a:endParaRPr lang="en-US" dirty="0" smtClean="0">
              <a:latin typeface="Calibri"/>
            </a:endParaRPr>
          </a:p>
          <a:p>
            <a:pPr marL="36576" indent="0">
              <a:buNone/>
            </a:pPr>
            <a:r>
              <a:rPr lang="en-US" dirty="0">
                <a:latin typeface="Calibri"/>
              </a:rPr>
              <a:t>	</a:t>
            </a:r>
            <a:r>
              <a:rPr lang="en-US" dirty="0" smtClean="0">
                <a:latin typeface="Calibri"/>
              </a:rPr>
              <a:t>			</a:t>
            </a:r>
            <a:r>
              <a:rPr lang="en-US" dirty="0" smtClean="0">
                <a:latin typeface="Calibri"/>
              </a:rPr>
              <a:t>James </a:t>
            </a:r>
            <a:r>
              <a:rPr lang="en-US" dirty="0">
                <a:latin typeface="Calibri"/>
              </a:rPr>
              <a:t>5:9, </a:t>
            </a:r>
            <a:r>
              <a:rPr lang="en-US" dirty="0" smtClean="0">
                <a:latin typeface="Calibri"/>
              </a:rPr>
              <a:t>NIV84 </a:t>
            </a:r>
            <a:endParaRPr lang="en-US" dirty="0">
              <a:latin typeface="Calibri"/>
            </a:endParaRPr>
          </a:p>
          <a:p>
            <a:pPr marL="36576" indent="0">
              <a:buNone/>
            </a:pPr>
            <a:endParaRPr lang="en-US" dirty="0" smtClean="0">
              <a:latin typeface="Calibri"/>
            </a:endParaRPr>
          </a:p>
          <a:p>
            <a:endParaRPr lang="en-US" dirty="0"/>
          </a:p>
        </p:txBody>
      </p:sp>
      <p:cxnSp>
        <p:nvCxnSpPr>
          <p:cNvPr id="5" name="Straight Arrow Connector 4"/>
          <p:cNvCxnSpPr/>
          <p:nvPr/>
        </p:nvCxnSpPr>
        <p:spPr>
          <a:xfrm flipV="1">
            <a:off x="3657600" y="2133600"/>
            <a:ext cx="0" cy="2209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3581400" y="3886200"/>
            <a:ext cx="2438400" cy="12192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7485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2000"/>
                                        <p:tgtEl>
                                          <p:spTgt spid="5"/>
                                        </p:tgtEl>
                                      </p:cBhvr>
                                    </p:animEffect>
                                  </p:childTnLst>
                                </p:cTn>
                              </p:par>
                            </p:childTnLst>
                          </p:cTn>
                        </p:par>
                        <p:par>
                          <p:cTn id="8" fill="hold">
                            <p:stCondLst>
                              <p:cond delay="2000"/>
                            </p:stCondLst>
                            <p:childTnLst>
                              <p:par>
                                <p:cTn id="9" presetID="22" presetClass="entr" presetSubtype="2"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right)">
                                      <p:cBhvr>
                                        <p:cTn id="1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Salvation in James</a:t>
            </a:r>
            <a:endParaRPr lang="en-US" dirty="0"/>
          </a:p>
        </p:txBody>
      </p:sp>
      <p:sp>
        <p:nvSpPr>
          <p:cNvPr id="3" name="Rectangle 2"/>
          <p:cNvSpPr/>
          <p:nvPr/>
        </p:nvSpPr>
        <p:spPr>
          <a:xfrm>
            <a:off x="1066800" y="1471541"/>
            <a:ext cx="6705600" cy="4892621"/>
          </a:xfrm>
          <a:prstGeom prst="rect">
            <a:avLst/>
          </a:prstGeom>
        </p:spPr>
        <p:txBody>
          <a:bodyPr wrap="square">
            <a:spAutoFit/>
          </a:bodyPr>
          <a:lstStyle/>
          <a:p>
            <a:pPr>
              <a:lnSpc>
                <a:spcPct val="115000"/>
              </a:lnSpc>
              <a:spcAft>
                <a:spcPts val="1000"/>
              </a:spcAft>
            </a:pPr>
            <a:r>
              <a:rPr lang="en-US" sz="2400" dirty="0">
                <a:latin typeface="Calibri"/>
              </a:rPr>
              <a:t>“</a:t>
            </a:r>
            <a:r>
              <a:rPr lang="en-US" sz="2400" i="1" dirty="0">
                <a:latin typeface="Calibri"/>
              </a:rPr>
              <a:t>Is any one of you in trouble? He should pray. Is anyone happy? Let him sing songs of praise. Is any one of you sick? He should call the elders of the church to pray over him and anoint him with oil in the name of the Lord. And the prayer offered in faith will </a:t>
            </a:r>
            <a:r>
              <a:rPr lang="en-US" sz="2400" i="1" dirty="0">
                <a:solidFill>
                  <a:srgbClr val="FFFF00"/>
                </a:solidFill>
                <a:latin typeface="Calibri"/>
              </a:rPr>
              <a:t>make the sick person well</a:t>
            </a:r>
            <a:r>
              <a:rPr lang="en-US" sz="2400" i="1" dirty="0">
                <a:latin typeface="Calibri"/>
              </a:rPr>
              <a:t>; the Lord will raise him up. If he has sinned, he will be forgiven. Therefore confess your sins to each other and pray for each other so that you may be healed. The prayer of a righteous man is powerful and effective. </a:t>
            </a:r>
            <a:r>
              <a:rPr lang="en-US" sz="2400" dirty="0" smtClean="0">
                <a:latin typeface="Calibri"/>
              </a:rPr>
              <a:t>”</a:t>
            </a:r>
          </a:p>
          <a:p>
            <a:pPr>
              <a:lnSpc>
                <a:spcPct val="115000"/>
              </a:lnSpc>
              <a:spcAft>
                <a:spcPts val="1000"/>
              </a:spcAft>
            </a:pPr>
            <a:r>
              <a:rPr lang="en-US" sz="2400" dirty="0">
                <a:latin typeface="Calibri"/>
              </a:rPr>
              <a:t>	</a:t>
            </a:r>
            <a:r>
              <a:rPr lang="en-US" sz="2400" dirty="0" smtClean="0">
                <a:latin typeface="Calibri"/>
              </a:rPr>
              <a:t>		</a:t>
            </a:r>
            <a:r>
              <a:rPr lang="en-US" sz="2400" dirty="0" smtClean="0">
                <a:latin typeface="Calibri"/>
              </a:rPr>
              <a:t>James </a:t>
            </a:r>
            <a:r>
              <a:rPr lang="en-US" sz="2400" dirty="0">
                <a:latin typeface="Calibri"/>
              </a:rPr>
              <a:t>5:13–16, </a:t>
            </a:r>
            <a:r>
              <a:rPr lang="en-US" sz="2400" dirty="0" smtClean="0">
                <a:latin typeface="Calibri"/>
              </a:rPr>
              <a:t>NIV84 </a:t>
            </a:r>
            <a:endParaRPr lang="en-US" sz="2400" dirty="0">
              <a:latin typeface="Calibri"/>
            </a:endParaRPr>
          </a:p>
        </p:txBody>
      </p:sp>
      <p:grpSp>
        <p:nvGrpSpPr>
          <p:cNvPr id="8" name="Group 7"/>
          <p:cNvGrpSpPr/>
          <p:nvPr/>
        </p:nvGrpSpPr>
        <p:grpSpPr>
          <a:xfrm>
            <a:off x="2895600" y="1295400"/>
            <a:ext cx="4876800" cy="2286000"/>
            <a:chOff x="2514600" y="1295400"/>
            <a:chExt cx="5257800" cy="1676400"/>
          </a:xfrm>
        </p:grpSpPr>
        <p:sp>
          <p:nvSpPr>
            <p:cNvPr id="4" name="Line Callout 1 3"/>
            <p:cNvSpPr/>
            <p:nvPr/>
          </p:nvSpPr>
          <p:spPr>
            <a:xfrm>
              <a:off x="5486400" y="1295400"/>
              <a:ext cx="2286000" cy="685800"/>
            </a:xfrm>
            <a:prstGeom prst="borderCallout1">
              <a:avLst/>
            </a:prstGeom>
            <a:solidFill>
              <a:srgbClr val="FFFF00"/>
            </a:solidFill>
            <a:ln w="38100"/>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solidFill>
                    <a:schemeClr val="bg1"/>
                  </a:solidFill>
                </a:rPr>
                <a:t>Make well = “save”</a:t>
              </a:r>
              <a:endParaRPr lang="en-US" dirty="0">
                <a:solidFill>
                  <a:schemeClr val="bg1"/>
                </a:solidFill>
              </a:endParaRPr>
            </a:p>
          </p:txBody>
        </p:sp>
        <p:cxnSp>
          <p:nvCxnSpPr>
            <p:cNvPr id="6" name="Straight Connector 5"/>
            <p:cNvCxnSpPr/>
            <p:nvPr/>
          </p:nvCxnSpPr>
          <p:spPr>
            <a:xfrm flipH="1">
              <a:off x="2514600" y="1981200"/>
              <a:ext cx="3124200" cy="99060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951446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00200" y="1905000"/>
            <a:ext cx="5410200" cy="1569660"/>
          </a:xfrm>
          <a:prstGeom prst="rect">
            <a:avLst/>
          </a:prstGeom>
          <a:noFill/>
        </p:spPr>
        <p:txBody>
          <a:bodyPr wrap="square" rtlCol="0">
            <a:spAutoFit/>
          </a:bodyPr>
          <a:lstStyle/>
          <a:p>
            <a:r>
              <a:rPr lang="en-US" sz="3200" dirty="0" smtClean="0"/>
              <a:t>“It is therefore faith alone which justifies, and the faith which justifies is not alone.”</a:t>
            </a:r>
            <a:endParaRPr lang="en-US" sz="3200" dirty="0"/>
          </a:p>
        </p:txBody>
      </p:sp>
      <p:sp>
        <p:nvSpPr>
          <p:cNvPr id="3" name="TextBox 2"/>
          <p:cNvSpPr txBox="1"/>
          <p:nvPr/>
        </p:nvSpPr>
        <p:spPr>
          <a:xfrm>
            <a:off x="4343400" y="3962400"/>
            <a:ext cx="2590800" cy="646331"/>
          </a:xfrm>
          <a:prstGeom prst="rect">
            <a:avLst/>
          </a:prstGeom>
          <a:noFill/>
        </p:spPr>
        <p:txBody>
          <a:bodyPr wrap="square" rtlCol="0">
            <a:spAutoFit/>
          </a:bodyPr>
          <a:lstStyle/>
          <a:p>
            <a:r>
              <a:rPr lang="en-US" dirty="0" smtClean="0"/>
              <a:t>John Calvin, </a:t>
            </a:r>
            <a:r>
              <a:rPr lang="en-US" i="1" dirty="0" smtClean="0"/>
              <a:t>Acts of the Council of Trent</a:t>
            </a:r>
            <a:r>
              <a:rPr lang="en-US" dirty="0" smtClean="0"/>
              <a:t>,  3:152'</a:t>
            </a:r>
            <a:endParaRPr lang="en-US" dirty="0"/>
          </a:p>
        </p:txBody>
      </p:sp>
      <p:sp>
        <p:nvSpPr>
          <p:cNvPr id="4" name="TextBox 3"/>
          <p:cNvSpPr txBox="1"/>
          <p:nvPr/>
        </p:nvSpPr>
        <p:spPr>
          <a:xfrm>
            <a:off x="1524000" y="1091625"/>
            <a:ext cx="3200400" cy="584775"/>
          </a:xfrm>
          <a:prstGeom prst="rect">
            <a:avLst/>
          </a:prstGeom>
          <a:noFill/>
        </p:spPr>
        <p:txBody>
          <a:bodyPr wrap="square" rtlCol="0">
            <a:spAutoFit/>
          </a:bodyPr>
          <a:lstStyle/>
          <a:p>
            <a:r>
              <a:rPr lang="en-US" sz="3200" dirty="0" smtClean="0"/>
              <a:t>The cliché:</a:t>
            </a:r>
            <a:endParaRPr lang="en-US" sz="3200" dirty="0"/>
          </a:p>
        </p:txBody>
      </p:sp>
    </p:spTree>
    <p:extLst>
      <p:ext uri="{BB962C8B-B14F-4D97-AF65-F5344CB8AC3E}">
        <p14:creationId xmlns:p14="http://schemas.microsoft.com/office/powerpoint/2010/main" val="39979646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Justification in James</a:t>
            </a:r>
            <a:endParaRPr lang="en-US" dirty="0"/>
          </a:p>
        </p:txBody>
      </p:sp>
      <p:sp>
        <p:nvSpPr>
          <p:cNvPr id="3" name="TextBox 2"/>
          <p:cNvSpPr txBox="1"/>
          <p:nvPr/>
        </p:nvSpPr>
        <p:spPr>
          <a:xfrm>
            <a:off x="914400" y="1270000"/>
            <a:ext cx="7391400" cy="5254900"/>
          </a:xfrm>
          <a:prstGeom prst="rect">
            <a:avLst/>
          </a:prstGeom>
          <a:noFill/>
        </p:spPr>
        <p:txBody>
          <a:bodyPr vert="horz" wrap="square" rtlCol="0">
            <a:spAutoFit/>
          </a:bodyPr>
          <a:lstStyle/>
          <a:p>
            <a:pPr>
              <a:lnSpc>
                <a:spcPct val="115000"/>
              </a:lnSpc>
              <a:spcAft>
                <a:spcPts val="1000"/>
              </a:spcAft>
            </a:pPr>
            <a:r>
              <a:rPr lang="en-US" sz="2600" dirty="0">
                <a:latin typeface="Calibri"/>
              </a:rPr>
              <a:t>“</a:t>
            </a:r>
            <a:r>
              <a:rPr lang="en-US" sz="2600" i="1" dirty="0">
                <a:latin typeface="Calibri"/>
              </a:rPr>
              <a:t>But are you willing to recognize, you foolish fellow, that faith without works is useless</a:t>
            </a:r>
            <a:r>
              <a:rPr lang="en-US" sz="2600" i="1" dirty="0" smtClean="0">
                <a:latin typeface="Calibri"/>
              </a:rPr>
              <a:t>? Was </a:t>
            </a:r>
            <a:r>
              <a:rPr lang="en-US" sz="2600" i="1" dirty="0">
                <a:latin typeface="Calibri"/>
              </a:rPr>
              <a:t>not Abraham our father justified by works, when he offered up Isaac his son on the altar</a:t>
            </a:r>
            <a:r>
              <a:rPr lang="en-US" sz="2600" i="1" dirty="0" smtClean="0">
                <a:latin typeface="Calibri"/>
              </a:rPr>
              <a:t>? You </a:t>
            </a:r>
            <a:r>
              <a:rPr lang="en-US" sz="2600" i="1" dirty="0">
                <a:latin typeface="Calibri"/>
              </a:rPr>
              <a:t>see that faith was working with his works, and as a result of the works, faith was </a:t>
            </a:r>
            <a:r>
              <a:rPr lang="en-US" sz="2600" i="1" dirty="0">
                <a:solidFill>
                  <a:srgbClr val="FFFF00"/>
                </a:solidFill>
                <a:latin typeface="Calibri"/>
              </a:rPr>
              <a:t>perfected</a:t>
            </a:r>
            <a:r>
              <a:rPr lang="en-US" sz="2600" i="1" dirty="0" smtClean="0">
                <a:latin typeface="Calibri"/>
              </a:rPr>
              <a:t>; and </a:t>
            </a:r>
            <a:r>
              <a:rPr lang="en-US" sz="2600" i="1" dirty="0">
                <a:latin typeface="Calibri"/>
              </a:rPr>
              <a:t>the Scripture was fulfilled which says, “</a:t>
            </a:r>
            <a:r>
              <a:rPr lang="en-US" sz="2600" i="1" cap="small" dirty="0">
                <a:latin typeface="Calibri"/>
              </a:rPr>
              <a:t>And Abraham believed God, and it was reckoned to him as righteousness,</a:t>
            </a:r>
            <a:r>
              <a:rPr lang="en-US" sz="2600" i="1" dirty="0">
                <a:latin typeface="Calibri"/>
              </a:rPr>
              <a:t>” and he was called the friend of God</a:t>
            </a:r>
            <a:r>
              <a:rPr lang="en-US" sz="2600" i="1" dirty="0" smtClean="0">
                <a:latin typeface="Calibri"/>
              </a:rPr>
              <a:t>. </a:t>
            </a:r>
            <a:r>
              <a:rPr lang="en-US" sz="2600" i="1" dirty="0" smtClean="0">
                <a:solidFill>
                  <a:srgbClr val="FFFF00"/>
                </a:solidFill>
                <a:latin typeface="Calibri"/>
              </a:rPr>
              <a:t>You </a:t>
            </a:r>
            <a:r>
              <a:rPr lang="en-US" sz="2600" i="1" dirty="0">
                <a:solidFill>
                  <a:srgbClr val="FFFF00"/>
                </a:solidFill>
                <a:latin typeface="Calibri"/>
              </a:rPr>
              <a:t>see that a man is justified by works, and not by faith alone</a:t>
            </a:r>
            <a:r>
              <a:rPr lang="en-US" sz="2600" i="1" dirty="0" smtClean="0">
                <a:solidFill>
                  <a:srgbClr val="FFFF00"/>
                </a:solidFill>
                <a:latin typeface="Calibri"/>
              </a:rPr>
              <a:t>.</a:t>
            </a:r>
            <a:r>
              <a:rPr lang="en-US" sz="2600" dirty="0" smtClean="0">
                <a:solidFill>
                  <a:srgbClr val="FFFF00"/>
                </a:solidFill>
                <a:latin typeface="Calibri"/>
              </a:rPr>
              <a:t>”</a:t>
            </a:r>
          </a:p>
          <a:p>
            <a:pPr>
              <a:lnSpc>
                <a:spcPct val="115000"/>
              </a:lnSpc>
              <a:spcAft>
                <a:spcPts val="1000"/>
              </a:spcAft>
            </a:pPr>
            <a:r>
              <a:rPr lang="en-US" sz="2600" dirty="0">
                <a:solidFill>
                  <a:srgbClr val="FFFF00"/>
                </a:solidFill>
                <a:latin typeface="Calibri"/>
              </a:rPr>
              <a:t>	</a:t>
            </a:r>
            <a:r>
              <a:rPr lang="en-US" sz="2600" dirty="0" smtClean="0">
                <a:solidFill>
                  <a:srgbClr val="FFFF00"/>
                </a:solidFill>
                <a:latin typeface="Calibri"/>
              </a:rPr>
              <a:t>			</a:t>
            </a:r>
            <a:r>
              <a:rPr lang="en-US" sz="2600" dirty="0" smtClean="0">
                <a:latin typeface="Calibri"/>
              </a:rPr>
              <a:t>James </a:t>
            </a:r>
            <a:r>
              <a:rPr lang="en-US" sz="2600" dirty="0">
                <a:latin typeface="Calibri"/>
              </a:rPr>
              <a:t>2:20–24, </a:t>
            </a:r>
            <a:r>
              <a:rPr lang="en-US" sz="2600" dirty="0" smtClean="0">
                <a:latin typeface="Calibri"/>
              </a:rPr>
              <a:t>NASB </a:t>
            </a:r>
            <a:endParaRPr lang="en-US" sz="2600" dirty="0">
              <a:effectLst/>
              <a:latin typeface="Calibri"/>
            </a:endParaRPr>
          </a:p>
        </p:txBody>
      </p:sp>
    </p:spTree>
    <p:extLst>
      <p:ext uri="{BB962C8B-B14F-4D97-AF65-F5344CB8AC3E}">
        <p14:creationId xmlns:p14="http://schemas.microsoft.com/office/powerpoint/2010/main" val="26779633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93800" y="3738872"/>
            <a:ext cx="6350000" cy="1366528"/>
          </a:xfrm>
          <a:prstGeom prst="rect">
            <a:avLst/>
          </a:prstGeom>
          <a:noFill/>
        </p:spPr>
        <p:txBody>
          <a:bodyPr vert="horz" rtlCol="0">
            <a:spAutoFit/>
          </a:bodyPr>
          <a:lstStyle/>
          <a:p>
            <a:pPr>
              <a:lnSpc>
                <a:spcPct val="115000"/>
              </a:lnSpc>
              <a:spcAft>
                <a:spcPts val="1000"/>
              </a:spcAft>
            </a:pPr>
            <a:r>
              <a:rPr lang="en-US" sz="2400" dirty="0">
                <a:latin typeface="Calibri"/>
              </a:rPr>
              <a:t>“</a:t>
            </a:r>
            <a:r>
              <a:rPr lang="en-US" sz="2400" i="1" dirty="0">
                <a:latin typeface="Calibri"/>
              </a:rPr>
              <a:t>What use is it, my brethren, if a man says he has faith, but he has no works</a:t>
            </a:r>
            <a:r>
              <a:rPr lang="en-US" sz="2400" b="1" i="1" dirty="0">
                <a:solidFill>
                  <a:srgbClr val="FFFF00"/>
                </a:solidFill>
                <a:latin typeface="Calibri"/>
              </a:rPr>
              <a:t>? Can that faith save him?</a:t>
            </a:r>
            <a:r>
              <a:rPr lang="en-US" sz="2400" dirty="0">
                <a:latin typeface="Calibri"/>
              </a:rPr>
              <a:t>” (James 2:14, NASB) </a:t>
            </a:r>
            <a:endParaRPr lang="en-US" sz="2400" dirty="0">
              <a:effectLst/>
              <a:latin typeface="Calibri"/>
            </a:endParaRPr>
          </a:p>
        </p:txBody>
      </p:sp>
      <p:sp>
        <p:nvSpPr>
          <p:cNvPr id="4" name="TextBox 3"/>
          <p:cNvSpPr txBox="1"/>
          <p:nvPr/>
        </p:nvSpPr>
        <p:spPr>
          <a:xfrm>
            <a:off x="1219200" y="5186672"/>
            <a:ext cx="6350000" cy="1366528"/>
          </a:xfrm>
          <a:prstGeom prst="rect">
            <a:avLst/>
          </a:prstGeom>
          <a:noFill/>
        </p:spPr>
        <p:txBody>
          <a:bodyPr vert="horz" rtlCol="0">
            <a:spAutoFit/>
          </a:bodyPr>
          <a:lstStyle/>
          <a:p>
            <a:pPr>
              <a:lnSpc>
                <a:spcPct val="115000"/>
              </a:lnSpc>
              <a:spcAft>
                <a:spcPts val="1000"/>
              </a:spcAft>
            </a:pPr>
            <a:r>
              <a:rPr lang="en-US" sz="2400" dirty="0">
                <a:latin typeface="Calibri"/>
              </a:rPr>
              <a:t>“</a:t>
            </a:r>
            <a:r>
              <a:rPr lang="en-US" sz="2400" i="1" dirty="0">
                <a:latin typeface="Calibri"/>
              </a:rPr>
              <a:t>“And you will be hated by all on account of My name, but it is the </a:t>
            </a:r>
            <a:r>
              <a:rPr lang="en-US" sz="2400" b="1" i="1" dirty="0">
                <a:solidFill>
                  <a:srgbClr val="FFFF00"/>
                </a:solidFill>
                <a:latin typeface="Calibri"/>
              </a:rPr>
              <a:t>one who has endured to the end who will be saved</a:t>
            </a:r>
            <a:r>
              <a:rPr lang="en-US" sz="2400" i="1" dirty="0">
                <a:latin typeface="Calibri"/>
              </a:rPr>
              <a:t>.</a:t>
            </a:r>
            <a:r>
              <a:rPr lang="en-US" sz="2400" dirty="0">
                <a:latin typeface="Calibri"/>
              </a:rPr>
              <a:t>” (Matthew 10:22, NASB) </a:t>
            </a:r>
            <a:endParaRPr lang="en-US" sz="2400" dirty="0">
              <a:effectLst/>
              <a:latin typeface="Calibri"/>
            </a:endParaRPr>
          </a:p>
        </p:txBody>
      </p:sp>
      <p:sp>
        <p:nvSpPr>
          <p:cNvPr id="5" name="TextBox 4"/>
          <p:cNvSpPr txBox="1"/>
          <p:nvPr/>
        </p:nvSpPr>
        <p:spPr>
          <a:xfrm>
            <a:off x="1219200" y="228600"/>
            <a:ext cx="6883400" cy="3490186"/>
          </a:xfrm>
          <a:prstGeom prst="rect">
            <a:avLst/>
          </a:prstGeom>
          <a:noFill/>
        </p:spPr>
        <p:txBody>
          <a:bodyPr vert="horz" wrap="square" rtlCol="0">
            <a:spAutoFit/>
          </a:bodyPr>
          <a:lstStyle/>
          <a:p>
            <a:pPr>
              <a:lnSpc>
                <a:spcPct val="115000"/>
              </a:lnSpc>
              <a:spcAft>
                <a:spcPts val="1000"/>
              </a:spcAft>
            </a:pPr>
            <a:r>
              <a:rPr lang="en-US" sz="2400" i="1" dirty="0" smtClean="0">
                <a:latin typeface="Calibri"/>
              </a:rPr>
              <a:t>Do </a:t>
            </a:r>
            <a:r>
              <a:rPr lang="en-US" sz="2400" i="1" dirty="0">
                <a:latin typeface="Calibri"/>
              </a:rPr>
              <a:t>not be deceived; neither fornicators, nor idolaters, nor adulterers, nor effeminate, nor homosexuals</a:t>
            </a:r>
            <a:r>
              <a:rPr lang="en-US" sz="2400" i="1" dirty="0" smtClean="0">
                <a:latin typeface="Calibri"/>
              </a:rPr>
              <a:t>, nor </a:t>
            </a:r>
            <a:r>
              <a:rPr lang="en-US" sz="2400" i="1" dirty="0">
                <a:latin typeface="Calibri"/>
              </a:rPr>
              <a:t>thieves, nor the covetous, nor drunkards, nor revilers, nor swindlers, shall </a:t>
            </a:r>
            <a:r>
              <a:rPr lang="en-US" sz="2400" b="1" i="1" dirty="0">
                <a:solidFill>
                  <a:srgbClr val="FFFF00"/>
                </a:solidFill>
                <a:latin typeface="Calibri"/>
              </a:rPr>
              <a:t>inherit the kingdom of God</a:t>
            </a:r>
            <a:r>
              <a:rPr lang="en-US" sz="2400" i="1" dirty="0" smtClean="0">
                <a:latin typeface="Calibri"/>
              </a:rPr>
              <a:t>.  And </a:t>
            </a:r>
            <a:r>
              <a:rPr lang="en-US" sz="2400" i="1" dirty="0">
                <a:latin typeface="Calibri"/>
              </a:rPr>
              <a:t>such were some of you; but you were washed, but you were sanctified, but you were justified in the name of the Lord Jesus Christ, and in the Spirit of our God. </a:t>
            </a:r>
            <a:r>
              <a:rPr lang="en-US" sz="2400" dirty="0">
                <a:latin typeface="Calibri"/>
              </a:rPr>
              <a:t>” (1 Corinthians 6:8–11, NASB) </a:t>
            </a:r>
            <a:endParaRPr lang="en-US" sz="2400" dirty="0">
              <a:effectLst/>
              <a:latin typeface="Calibri"/>
            </a:endParaRPr>
          </a:p>
        </p:txBody>
      </p:sp>
    </p:spTree>
    <p:extLst>
      <p:ext uri="{BB962C8B-B14F-4D97-AF65-F5344CB8AC3E}">
        <p14:creationId xmlns:p14="http://schemas.microsoft.com/office/powerpoint/2010/main" val="797475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7470648" cy="1143000"/>
          </a:xfrm>
        </p:spPr>
        <p:txBody>
          <a:bodyPr/>
          <a:lstStyle/>
          <a:p>
            <a:r>
              <a:rPr lang="en-US" dirty="0" smtClean="0"/>
              <a:t>Justification in James</a:t>
            </a:r>
            <a:endParaRPr lang="en-US" dirty="0"/>
          </a:p>
        </p:txBody>
      </p:sp>
      <p:sp>
        <p:nvSpPr>
          <p:cNvPr id="3" name="TextBox 2"/>
          <p:cNvSpPr txBox="1"/>
          <p:nvPr/>
        </p:nvSpPr>
        <p:spPr>
          <a:xfrm>
            <a:off x="914400" y="1219200"/>
            <a:ext cx="7315200" cy="2062103"/>
          </a:xfrm>
          <a:prstGeom prst="rect">
            <a:avLst/>
          </a:prstGeom>
          <a:noFill/>
        </p:spPr>
        <p:txBody>
          <a:bodyPr wrap="square" rtlCol="0">
            <a:spAutoFit/>
          </a:bodyPr>
          <a:lstStyle/>
          <a:p>
            <a:pPr hangingPunct="0"/>
            <a:r>
              <a:rPr lang="en-US" sz="2400" dirty="0" smtClean="0">
                <a:solidFill>
                  <a:srgbClr val="FFFF00"/>
                </a:solidFill>
              </a:rPr>
              <a:t>if </a:t>
            </a:r>
            <a:r>
              <a:rPr lang="en-US" sz="2400" i="1" dirty="0" err="1" smtClean="0">
                <a:solidFill>
                  <a:srgbClr val="FFFF00"/>
                </a:solidFill>
                <a:effectLst>
                  <a:outerShdw blurRad="38100" dist="38100" dir="2700000" algn="tl">
                    <a:srgbClr val="000000">
                      <a:alpha val="43137"/>
                    </a:srgbClr>
                  </a:outerShdw>
                </a:effectLst>
              </a:rPr>
              <a:t>monon</a:t>
            </a:r>
            <a:r>
              <a:rPr lang="en-US" sz="2400" dirty="0" smtClean="0">
                <a:solidFill>
                  <a:srgbClr val="FFFF00"/>
                </a:solidFill>
              </a:rPr>
              <a:t> is an adjective </a:t>
            </a:r>
            <a:r>
              <a:rPr lang="en-US" sz="2400" dirty="0" smtClean="0">
                <a:solidFill>
                  <a:schemeClr val="bg1"/>
                </a:solidFill>
              </a:rPr>
              <a:t>modifying “faith,” we translate:</a:t>
            </a:r>
          </a:p>
          <a:p>
            <a:pPr lvl="1" hangingPunct="0"/>
            <a:r>
              <a:rPr lang="en-US" sz="2800" i="1" dirty="0" smtClean="0">
                <a:solidFill>
                  <a:srgbClr val="FFC000"/>
                </a:solidFill>
              </a:rPr>
              <a:t>a </a:t>
            </a:r>
            <a:r>
              <a:rPr lang="en-US" sz="2800" i="1" dirty="0">
                <a:solidFill>
                  <a:srgbClr val="FFC000"/>
                </a:solidFill>
              </a:rPr>
              <a:t>person is justified by what he does and not by faith </a:t>
            </a:r>
            <a:r>
              <a:rPr lang="en-US" sz="2800" i="1" dirty="0" smtClean="0">
                <a:solidFill>
                  <a:srgbClr val="FFC000"/>
                </a:solidFill>
              </a:rPr>
              <a:t>alone</a:t>
            </a:r>
          </a:p>
          <a:p>
            <a:endParaRPr lang="en-US" sz="2400" dirty="0">
              <a:solidFill>
                <a:schemeClr val="bg1"/>
              </a:solidFill>
            </a:endParaRPr>
          </a:p>
        </p:txBody>
      </p:sp>
      <p:sp>
        <p:nvSpPr>
          <p:cNvPr id="4" name="TextBox 3"/>
          <p:cNvSpPr txBox="1"/>
          <p:nvPr/>
        </p:nvSpPr>
        <p:spPr>
          <a:xfrm>
            <a:off x="914400" y="3200400"/>
            <a:ext cx="7772400" cy="2831544"/>
          </a:xfrm>
          <a:prstGeom prst="rect">
            <a:avLst/>
          </a:prstGeom>
          <a:noFill/>
        </p:spPr>
        <p:txBody>
          <a:bodyPr wrap="square" rtlCol="0">
            <a:spAutoFit/>
          </a:bodyPr>
          <a:lstStyle/>
          <a:p>
            <a:r>
              <a:rPr lang="en-US" sz="2400" dirty="0">
                <a:solidFill>
                  <a:srgbClr val="FFFF00"/>
                </a:solidFill>
              </a:rPr>
              <a:t>if </a:t>
            </a:r>
            <a:r>
              <a:rPr lang="en-US" sz="2400" i="1" dirty="0" err="1">
                <a:solidFill>
                  <a:srgbClr val="FFFF00"/>
                </a:solidFill>
                <a:effectLst>
                  <a:outerShdw blurRad="38100" dist="38100" dir="2700000" algn="tl">
                    <a:srgbClr val="000000">
                      <a:alpha val="43137"/>
                    </a:srgbClr>
                  </a:outerShdw>
                </a:effectLst>
              </a:rPr>
              <a:t>monon</a:t>
            </a:r>
            <a:r>
              <a:rPr lang="en-US" sz="2400" dirty="0">
                <a:solidFill>
                  <a:srgbClr val="FFFF00"/>
                </a:solidFill>
              </a:rPr>
              <a:t> is an adverb modifying “justified,” we translate</a:t>
            </a:r>
          </a:p>
          <a:p>
            <a:pPr lvl="1"/>
            <a:r>
              <a:rPr lang="en-US" sz="2800" i="1" dirty="0">
                <a:solidFill>
                  <a:srgbClr val="FFC000"/>
                </a:solidFill>
              </a:rPr>
              <a:t>A man is justified by works, and [is] not [justified] only by faith, </a:t>
            </a:r>
          </a:p>
          <a:p>
            <a:r>
              <a:rPr lang="en-US" sz="2400" dirty="0">
                <a:solidFill>
                  <a:schemeClr val="bg1"/>
                </a:solidFill>
              </a:rPr>
              <a:t>or, more simply expressed in English, </a:t>
            </a:r>
          </a:p>
          <a:p>
            <a:pPr lvl="1"/>
            <a:r>
              <a:rPr lang="en-US" sz="2800" i="1" dirty="0">
                <a:solidFill>
                  <a:srgbClr val="FFC000"/>
                </a:solidFill>
              </a:rPr>
              <a:t>A man is not only justified by faith, but also by works</a:t>
            </a:r>
            <a:endParaRPr lang="en-US" sz="2800" dirty="0">
              <a:solidFill>
                <a:srgbClr val="FFC000"/>
              </a:solidFill>
            </a:endParaRPr>
          </a:p>
          <a:p>
            <a:endParaRPr lang="en-US" dirty="0"/>
          </a:p>
        </p:txBody>
      </p:sp>
    </p:spTree>
    <p:extLst>
      <p:ext uri="{BB962C8B-B14F-4D97-AF65-F5344CB8AC3E}">
        <p14:creationId xmlns:p14="http://schemas.microsoft.com/office/powerpoint/2010/main" val="41156286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Falling Away in Hebrews 6</a:t>
            </a:r>
            <a:endParaRPr lang="en-US" dirty="0"/>
          </a:p>
        </p:txBody>
      </p:sp>
      <p:sp>
        <p:nvSpPr>
          <p:cNvPr id="3" name="Content Placeholder 2"/>
          <p:cNvSpPr>
            <a:spLocks noGrp="1"/>
          </p:cNvSpPr>
          <p:nvPr>
            <p:ph idx="1"/>
          </p:nvPr>
        </p:nvSpPr>
        <p:spPr/>
        <p:txBody>
          <a:bodyPr/>
          <a:lstStyle/>
          <a:p>
            <a:r>
              <a:rPr lang="en-US" dirty="0" smtClean="0"/>
              <a:t>Immediate Context (5:11-14)</a:t>
            </a:r>
          </a:p>
          <a:p>
            <a:r>
              <a:rPr lang="en-US" dirty="0" smtClean="0"/>
              <a:t>Exhortation (6:1-3)</a:t>
            </a:r>
          </a:p>
          <a:p>
            <a:r>
              <a:rPr lang="en-US" dirty="0" smtClean="0"/>
              <a:t>The Warning (6:4-6)</a:t>
            </a:r>
          </a:p>
          <a:p>
            <a:r>
              <a:rPr lang="en-US" dirty="0" smtClean="0"/>
              <a:t>The  Thorn-invested Ground (6:7-8)</a:t>
            </a:r>
          </a:p>
          <a:p>
            <a:r>
              <a:rPr lang="en-US" dirty="0" smtClean="0"/>
              <a:t>Consolation and Encouragement (6:9-12)</a:t>
            </a:r>
          </a:p>
          <a:p>
            <a:endParaRPr lang="en-US" dirty="0" smtClean="0"/>
          </a:p>
          <a:p>
            <a:endParaRPr lang="en-US" dirty="0"/>
          </a:p>
        </p:txBody>
      </p:sp>
    </p:spTree>
    <p:extLst>
      <p:ext uri="{BB962C8B-B14F-4D97-AF65-F5344CB8AC3E}">
        <p14:creationId xmlns:p14="http://schemas.microsoft.com/office/powerpoint/2010/main" val="3420452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2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2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25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2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609600"/>
            <a:ext cx="7340600" cy="6038576"/>
          </a:xfrm>
          <a:prstGeom prst="rect">
            <a:avLst/>
          </a:prstGeom>
          <a:noFill/>
        </p:spPr>
        <p:txBody>
          <a:bodyPr vert="horz" wrap="square" rtlCol="0">
            <a:spAutoFit/>
          </a:bodyPr>
          <a:lstStyle/>
          <a:p>
            <a:pPr>
              <a:lnSpc>
                <a:spcPct val="115000"/>
              </a:lnSpc>
              <a:spcAft>
                <a:spcPts val="1000"/>
              </a:spcAft>
            </a:pPr>
            <a:r>
              <a:rPr lang="en-US" sz="2800" dirty="0">
                <a:latin typeface="Calibri"/>
              </a:rPr>
              <a:t>“</a:t>
            </a:r>
            <a:r>
              <a:rPr lang="en-US" sz="2800" i="1" dirty="0">
                <a:latin typeface="Calibri"/>
              </a:rPr>
              <a:t>Concerning him we have much to say, and it is hard to explain, since you have become dull of </a:t>
            </a:r>
            <a:r>
              <a:rPr lang="en-US" sz="2800" i="1" dirty="0" err="1">
                <a:latin typeface="Calibri"/>
              </a:rPr>
              <a:t>hearing.For</a:t>
            </a:r>
            <a:r>
              <a:rPr lang="en-US" sz="2800" i="1" dirty="0">
                <a:latin typeface="Calibri"/>
              </a:rPr>
              <a:t> though by this time you ought to be teachers, you have need again for someone to teach you the elementary principles of the oracles of God, and you have come to need milk and not solid </a:t>
            </a:r>
            <a:r>
              <a:rPr lang="en-US" sz="2800" i="1" dirty="0" err="1">
                <a:latin typeface="Calibri"/>
              </a:rPr>
              <a:t>food.For</a:t>
            </a:r>
            <a:r>
              <a:rPr lang="en-US" sz="2800" i="1" dirty="0">
                <a:latin typeface="Calibri"/>
              </a:rPr>
              <a:t> everyone who partakes only of milk is not accustomed to the word of righteousness, for he is a </a:t>
            </a:r>
            <a:r>
              <a:rPr lang="en-US" sz="2800" i="1" dirty="0" err="1">
                <a:latin typeface="Calibri"/>
              </a:rPr>
              <a:t>babe.But</a:t>
            </a:r>
            <a:r>
              <a:rPr lang="en-US" sz="2800" i="1" dirty="0">
                <a:latin typeface="Calibri"/>
              </a:rPr>
              <a:t> solid food is for the mature, who because of practice have their senses trained to discern good and evil. </a:t>
            </a:r>
            <a:r>
              <a:rPr lang="en-US" sz="2800" dirty="0">
                <a:latin typeface="Calibri"/>
              </a:rPr>
              <a:t>” (Hebrews 5:11–14, NASB) </a:t>
            </a:r>
            <a:endParaRPr lang="en-US" sz="2800" dirty="0">
              <a:effectLst/>
              <a:latin typeface="Calibri"/>
            </a:endParaRPr>
          </a:p>
        </p:txBody>
      </p:sp>
    </p:spTree>
    <p:extLst>
      <p:ext uri="{BB962C8B-B14F-4D97-AF65-F5344CB8AC3E}">
        <p14:creationId xmlns:p14="http://schemas.microsoft.com/office/powerpoint/2010/main" val="19816210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533400"/>
            <a:ext cx="7188200" cy="6038576"/>
          </a:xfrm>
          <a:prstGeom prst="rect">
            <a:avLst/>
          </a:prstGeom>
          <a:noFill/>
        </p:spPr>
        <p:txBody>
          <a:bodyPr vert="horz" wrap="square" rtlCol="0">
            <a:spAutoFit/>
          </a:bodyPr>
          <a:lstStyle/>
          <a:p>
            <a:pPr>
              <a:lnSpc>
                <a:spcPct val="115000"/>
              </a:lnSpc>
              <a:spcAft>
                <a:spcPts val="1000"/>
              </a:spcAft>
            </a:pPr>
            <a:r>
              <a:rPr lang="en-US" sz="2400" dirty="0">
                <a:latin typeface="Calibri"/>
              </a:rPr>
              <a:t>“</a:t>
            </a:r>
            <a:r>
              <a:rPr lang="en-US" sz="2400" i="1" dirty="0">
                <a:latin typeface="Calibri"/>
              </a:rPr>
              <a:t>T</a:t>
            </a:r>
            <a:r>
              <a:rPr lang="en-US" sz="2400" i="1" cap="small" dirty="0">
                <a:latin typeface="Calibri"/>
              </a:rPr>
              <a:t>herefore</a:t>
            </a:r>
            <a:r>
              <a:rPr lang="en-US" sz="2400" i="1" dirty="0">
                <a:latin typeface="Calibri"/>
              </a:rPr>
              <a:t> leaving the elementary teaching about the Christ, let us press on to maturity, not laying again a foundation of repentance from dead works and of faith toward God</a:t>
            </a:r>
            <a:r>
              <a:rPr lang="en-US" sz="2400" i="1" dirty="0" smtClean="0">
                <a:latin typeface="Calibri"/>
              </a:rPr>
              <a:t>, of </a:t>
            </a:r>
            <a:r>
              <a:rPr lang="en-US" sz="2400" i="1" dirty="0">
                <a:latin typeface="Calibri"/>
              </a:rPr>
              <a:t>instruction about washings, and laying on of hands, and the resurrection of the dead, and eternal judgment</a:t>
            </a:r>
            <a:r>
              <a:rPr lang="en-US" sz="2400" i="1" dirty="0" smtClean="0">
                <a:latin typeface="Calibri"/>
              </a:rPr>
              <a:t>. And </a:t>
            </a:r>
            <a:r>
              <a:rPr lang="en-US" sz="2400" i="1" dirty="0">
                <a:latin typeface="Calibri"/>
              </a:rPr>
              <a:t>this we shall do, if God permits</a:t>
            </a:r>
            <a:r>
              <a:rPr lang="en-US" sz="2400" i="1" dirty="0" smtClean="0">
                <a:latin typeface="Calibri"/>
              </a:rPr>
              <a:t>. For </a:t>
            </a:r>
            <a:r>
              <a:rPr lang="en-US" sz="2400" i="1" dirty="0">
                <a:latin typeface="Calibri"/>
              </a:rPr>
              <a:t>in the case of those who have once been enlightened and have tasted of the heavenly gift and have been made partakers of the Holy </a:t>
            </a:r>
            <a:r>
              <a:rPr lang="en-US" sz="2400" i="1" dirty="0" err="1">
                <a:latin typeface="Calibri"/>
              </a:rPr>
              <a:t>Spirit,and</a:t>
            </a:r>
            <a:r>
              <a:rPr lang="en-US" sz="2400" i="1" dirty="0">
                <a:latin typeface="Calibri"/>
              </a:rPr>
              <a:t> have tasted the good word of God and the powers of the age to </a:t>
            </a:r>
            <a:r>
              <a:rPr lang="en-US" sz="2400" i="1" dirty="0" err="1">
                <a:latin typeface="Calibri"/>
              </a:rPr>
              <a:t>come,and</a:t>
            </a:r>
            <a:r>
              <a:rPr lang="en-US" sz="2400" i="1" dirty="0">
                <a:latin typeface="Calibri"/>
              </a:rPr>
              <a:t> then have fallen away, it is impossible to renew them again to repentance, since they again crucify to themselves the Son of God, and put Him to open shame.</a:t>
            </a:r>
            <a:r>
              <a:rPr lang="en-US" sz="2400" dirty="0">
                <a:latin typeface="Calibri"/>
              </a:rPr>
              <a:t>” (Hebrews 6:1–6, NASB) </a:t>
            </a:r>
            <a:endParaRPr lang="en-US" sz="2400" dirty="0">
              <a:effectLst/>
              <a:latin typeface="Calibri"/>
            </a:endParaRPr>
          </a:p>
        </p:txBody>
      </p:sp>
    </p:spTree>
    <p:extLst>
      <p:ext uri="{BB962C8B-B14F-4D97-AF65-F5344CB8AC3E}">
        <p14:creationId xmlns:p14="http://schemas.microsoft.com/office/powerpoint/2010/main" val="136354255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70000" y="1270000"/>
            <a:ext cx="6350000" cy="4027385"/>
          </a:xfrm>
          <a:prstGeom prst="rect">
            <a:avLst/>
          </a:prstGeom>
          <a:noFill/>
        </p:spPr>
        <p:txBody>
          <a:bodyPr vert="horz" rtlCol="0">
            <a:spAutoFit/>
          </a:bodyPr>
          <a:lstStyle/>
          <a:p>
            <a:pPr>
              <a:lnSpc>
                <a:spcPct val="115000"/>
              </a:lnSpc>
              <a:spcAft>
                <a:spcPts val="1000"/>
              </a:spcAft>
            </a:pPr>
            <a:r>
              <a:rPr lang="en-US" sz="2800" dirty="0">
                <a:latin typeface="Calibri"/>
              </a:rPr>
              <a:t>“</a:t>
            </a:r>
            <a:r>
              <a:rPr lang="en-US" sz="2800" i="1" dirty="0">
                <a:latin typeface="Calibri"/>
              </a:rPr>
              <a:t>For ground that drinks the rain which often falls upon it and brings forth vegetation useful to those for whose sake it is also tilled, receives a blessing from </a:t>
            </a:r>
            <a:r>
              <a:rPr lang="en-US" sz="2800" i="1" dirty="0" err="1">
                <a:latin typeface="Calibri"/>
              </a:rPr>
              <a:t>God;but</a:t>
            </a:r>
            <a:r>
              <a:rPr lang="en-US" sz="2800" i="1" dirty="0">
                <a:latin typeface="Calibri"/>
              </a:rPr>
              <a:t> if it yields thorns and thistles, it is worthless and close to being cursed, and it ends up being burned. </a:t>
            </a:r>
            <a:r>
              <a:rPr lang="en-US" sz="2800" dirty="0">
                <a:latin typeface="Calibri"/>
              </a:rPr>
              <a:t>” (Hebrews 6:7–8, NASB) </a:t>
            </a:r>
            <a:endParaRPr lang="en-US" sz="2800" dirty="0">
              <a:effectLst/>
              <a:latin typeface="Calibri"/>
            </a:endParaRPr>
          </a:p>
        </p:txBody>
      </p:sp>
    </p:spTree>
    <p:extLst>
      <p:ext uri="{BB962C8B-B14F-4D97-AF65-F5344CB8AC3E}">
        <p14:creationId xmlns:p14="http://schemas.microsoft.com/office/powerpoint/2010/main" val="33317746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What?</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77703338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 we “know”?</a:t>
            </a:r>
            <a:endParaRPr lang="en-US" dirty="0"/>
          </a:p>
        </p:txBody>
      </p:sp>
      <p:sp>
        <p:nvSpPr>
          <p:cNvPr id="3" name="TextBox 2"/>
          <p:cNvSpPr txBox="1"/>
          <p:nvPr/>
        </p:nvSpPr>
        <p:spPr>
          <a:xfrm>
            <a:off x="1143000" y="1506986"/>
            <a:ext cx="6350000" cy="2074414"/>
          </a:xfrm>
          <a:prstGeom prst="rect">
            <a:avLst/>
          </a:prstGeom>
          <a:noFill/>
        </p:spPr>
        <p:txBody>
          <a:bodyPr vert="horz" rtlCol="0">
            <a:spAutoFit/>
          </a:bodyPr>
          <a:lstStyle/>
          <a:p>
            <a:pPr>
              <a:lnSpc>
                <a:spcPct val="115000"/>
              </a:lnSpc>
              <a:spcAft>
                <a:spcPts val="1000"/>
              </a:spcAft>
            </a:pPr>
            <a:r>
              <a:rPr lang="en-US" sz="2800" dirty="0">
                <a:latin typeface="Calibri"/>
              </a:rPr>
              <a:t>“</a:t>
            </a:r>
            <a:r>
              <a:rPr lang="en-US" sz="2800" i="1" dirty="0">
                <a:latin typeface="Calibri"/>
              </a:rPr>
              <a:t>These things I have written to you who believe in the name of the Son of God, in order that you may know that you have eternal life.</a:t>
            </a:r>
            <a:r>
              <a:rPr lang="en-US" sz="2800" dirty="0">
                <a:latin typeface="Calibri"/>
              </a:rPr>
              <a:t>” (1 John 5:13, NASB) </a:t>
            </a:r>
            <a:endParaRPr lang="en-US" sz="2800" dirty="0">
              <a:effectLst/>
              <a:latin typeface="Calibri"/>
            </a:endParaRPr>
          </a:p>
        </p:txBody>
      </p:sp>
    </p:spTree>
    <p:extLst>
      <p:ext uri="{BB962C8B-B14F-4D97-AF65-F5344CB8AC3E}">
        <p14:creationId xmlns:p14="http://schemas.microsoft.com/office/powerpoint/2010/main" val="57654770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Unbreakable Chain</a:t>
            </a:r>
            <a:endParaRPr lang="en-US" dirty="0"/>
          </a:p>
        </p:txBody>
      </p:sp>
      <p:sp>
        <p:nvSpPr>
          <p:cNvPr id="3" name="TextBox 2"/>
          <p:cNvSpPr txBox="1"/>
          <p:nvPr/>
        </p:nvSpPr>
        <p:spPr>
          <a:xfrm>
            <a:off x="1066800" y="1359983"/>
            <a:ext cx="6959600" cy="5193217"/>
          </a:xfrm>
          <a:prstGeom prst="rect">
            <a:avLst/>
          </a:prstGeom>
          <a:noFill/>
        </p:spPr>
        <p:txBody>
          <a:bodyPr vert="horz" wrap="square" rtlCol="0">
            <a:spAutoFit/>
          </a:bodyPr>
          <a:lstStyle/>
          <a:p>
            <a:pPr>
              <a:lnSpc>
                <a:spcPct val="115000"/>
              </a:lnSpc>
              <a:spcAft>
                <a:spcPts val="1000"/>
              </a:spcAft>
            </a:pPr>
            <a:r>
              <a:rPr lang="en-US" sz="2800" dirty="0">
                <a:latin typeface="Calibri"/>
              </a:rPr>
              <a:t>“</a:t>
            </a:r>
            <a:r>
              <a:rPr lang="en-US" sz="2800" i="1" dirty="0">
                <a:latin typeface="Calibri"/>
              </a:rPr>
              <a:t>For </a:t>
            </a:r>
            <a:r>
              <a:rPr lang="en-US" sz="2800" b="1" i="1" dirty="0">
                <a:solidFill>
                  <a:srgbClr val="FFFF00"/>
                </a:solidFill>
                <a:latin typeface="Calibri"/>
              </a:rPr>
              <a:t>whom</a:t>
            </a:r>
            <a:r>
              <a:rPr lang="en-US" sz="2800" i="1" dirty="0">
                <a:latin typeface="Calibri"/>
              </a:rPr>
              <a:t> He foreknew</a:t>
            </a:r>
            <a:r>
              <a:rPr lang="en-US" sz="2800" i="1" dirty="0" smtClean="0">
                <a:latin typeface="Calibri"/>
              </a:rPr>
              <a:t>, </a:t>
            </a:r>
            <a:r>
              <a:rPr lang="en-US" sz="2800" i="1" dirty="0" smtClean="0">
                <a:latin typeface="Calibri"/>
              </a:rPr>
              <a:t> </a:t>
            </a:r>
          </a:p>
          <a:p>
            <a:pPr>
              <a:lnSpc>
                <a:spcPct val="115000"/>
              </a:lnSpc>
              <a:spcAft>
                <a:spcPts val="1000"/>
              </a:spcAft>
            </a:pPr>
            <a:r>
              <a:rPr lang="en-US" sz="2800" i="1" dirty="0" smtClean="0">
                <a:latin typeface="Calibri"/>
              </a:rPr>
              <a:t> </a:t>
            </a:r>
            <a:r>
              <a:rPr lang="en-US" sz="2800" i="1" dirty="0">
                <a:latin typeface="Calibri"/>
              </a:rPr>
              <a:t>He also predestined to become conformed to the image of His Son, that He might be the first-born among many </a:t>
            </a:r>
            <a:r>
              <a:rPr lang="en-US" sz="2800" i="1" dirty="0" smtClean="0">
                <a:latin typeface="Calibri"/>
              </a:rPr>
              <a:t>brethren</a:t>
            </a:r>
          </a:p>
          <a:p>
            <a:pPr>
              <a:lnSpc>
                <a:spcPct val="115000"/>
              </a:lnSpc>
              <a:spcAft>
                <a:spcPts val="1000"/>
              </a:spcAft>
            </a:pPr>
            <a:r>
              <a:rPr lang="en-US" sz="2800" i="1" dirty="0" smtClean="0">
                <a:latin typeface="Calibri"/>
              </a:rPr>
              <a:t>and </a:t>
            </a:r>
            <a:r>
              <a:rPr lang="en-US" sz="2800" b="1" i="1" dirty="0">
                <a:solidFill>
                  <a:srgbClr val="FFFF00"/>
                </a:solidFill>
                <a:latin typeface="Calibri"/>
              </a:rPr>
              <a:t>whom</a:t>
            </a:r>
            <a:r>
              <a:rPr lang="en-US" sz="2800" i="1" dirty="0">
                <a:latin typeface="Calibri"/>
              </a:rPr>
              <a:t> He predestined, these He also called; </a:t>
            </a:r>
            <a:endParaRPr lang="en-US" sz="2800" i="1" dirty="0" smtClean="0">
              <a:latin typeface="Calibri"/>
            </a:endParaRPr>
          </a:p>
          <a:p>
            <a:pPr>
              <a:lnSpc>
                <a:spcPct val="115000"/>
              </a:lnSpc>
              <a:spcAft>
                <a:spcPts val="1000"/>
              </a:spcAft>
            </a:pPr>
            <a:r>
              <a:rPr lang="en-US" sz="2800" i="1" dirty="0" smtClean="0">
                <a:latin typeface="Calibri"/>
              </a:rPr>
              <a:t>and </a:t>
            </a:r>
            <a:r>
              <a:rPr lang="en-US" sz="2800" b="1" i="1" dirty="0">
                <a:solidFill>
                  <a:srgbClr val="FFFF00"/>
                </a:solidFill>
                <a:latin typeface="Calibri"/>
              </a:rPr>
              <a:t>whom</a:t>
            </a:r>
            <a:r>
              <a:rPr lang="en-US" sz="2800" i="1" dirty="0">
                <a:latin typeface="Calibri"/>
              </a:rPr>
              <a:t> He called, these He also justified; </a:t>
            </a:r>
            <a:endParaRPr lang="en-US" sz="2800" i="1" dirty="0" smtClean="0">
              <a:latin typeface="Calibri"/>
            </a:endParaRPr>
          </a:p>
          <a:p>
            <a:pPr>
              <a:lnSpc>
                <a:spcPct val="115000"/>
              </a:lnSpc>
              <a:spcAft>
                <a:spcPts val="1000"/>
              </a:spcAft>
            </a:pPr>
            <a:r>
              <a:rPr lang="en-US" sz="2800" i="1" dirty="0" smtClean="0">
                <a:latin typeface="Calibri"/>
              </a:rPr>
              <a:t>and </a:t>
            </a:r>
            <a:r>
              <a:rPr lang="en-US" sz="2800" b="1" i="1" dirty="0">
                <a:solidFill>
                  <a:srgbClr val="FFFF00"/>
                </a:solidFill>
                <a:latin typeface="Calibri"/>
              </a:rPr>
              <a:t>whom</a:t>
            </a:r>
            <a:r>
              <a:rPr lang="en-US" sz="2800" i="1" dirty="0">
                <a:latin typeface="Calibri"/>
              </a:rPr>
              <a:t> He justified, these He also glorified. </a:t>
            </a:r>
            <a:endParaRPr lang="en-US" sz="2800" i="1" dirty="0" smtClean="0">
              <a:latin typeface="Calibri"/>
            </a:endParaRPr>
          </a:p>
          <a:p>
            <a:pPr>
              <a:lnSpc>
                <a:spcPct val="115000"/>
              </a:lnSpc>
              <a:spcAft>
                <a:spcPts val="1000"/>
              </a:spcAft>
            </a:pPr>
            <a:endParaRPr lang="en-US" sz="2800" i="1" dirty="0">
              <a:latin typeface="Calibri"/>
            </a:endParaRPr>
          </a:p>
        </p:txBody>
      </p:sp>
    </p:spTree>
    <p:extLst>
      <p:ext uri="{BB962C8B-B14F-4D97-AF65-F5344CB8AC3E}">
        <p14:creationId xmlns:p14="http://schemas.microsoft.com/office/powerpoint/2010/main" val="233864866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Shall We Say to These Things?</a:t>
            </a:r>
            <a:endParaRPr lang="en-US" dirty="0"/>
          </a:p>
        </p:txBody>
      </p:sp>
      <p:sp>
        <p:nvSpPr>
          <p:cNvPr id="3" name="Rectangle 2"/>
          <p:cNvSpPr/>
          <p:nvPr/>
        </p:nvSpPr>
        <p:spPr>
          <a:xfrm>
            <a:off x="1143000" y="1524000"/>
            <a:ext cx="6629400" cy="5189113"/>
          </a:xfrm>
          <a:prstGeom prst="rect">
            <a:avLst/>
          </a:prstGeom>
        </p:spPr>
        <p:txBody>
          <a:bodyPr wrap="square">
            <a:spAutoFit/>
          </a:bodyPr>
          <a:lstStyle/>
          <a:p>
            <a:pPr>
              <a:lnSpc>
                <a:spcPct val="115000"/>
              </a:lnSpc>
              <a:spcAft>
                <a:spcPts val="1000"/>
              </a:spcAft>
            </a:pPr>
            <a:r>
              <a:rPr lang="en-US" sz="2400" i="1" dirty="0">
                <a:latin typeface="Calibri"/>
              </a:rPr>
              <a:t>What then shall we say to these things? </a:t>
            </a:r>
            <a:r>
              <a:rPr lang="en-US" sz="2400" b="1" i="1" dirty="0">
                <a:solidFill>
                  <a:srgbClr val="FFFF00"/>
                </a:solidFill>
                <a:latin typeface="Calibri"/>
              </a:rPr>
              <a:t>If God is for us, who is against us</a:t>
            </a:r>
            <a:r>
              <a:rPr lang="en-US" sz="2400" b="1" i="1" dirty="0" smtClean="0">
                <a:solidFill>
                  <a:srgbClr val="FFFF00"/>
                </a:solidFill>
                <a:latin typeface="Calibri"/>
              </a:rPr>
              <a:t>? </a:t>
            </a:r>
            <a:r>
              <a:rPr lang="en-US" sz="2400" i="1" dirty="0" smtClean="0">
                <a:latin typeface="Calibri"/>
              </a:rPr>
              <a:t>He </a:t>
            </a:r>
            <a:r>
              <a:rPr lang="en-US" sz="2400" i="1" dirty="0">
                <a:latin typeface="Calibri"/>
              </a:rPr>
              <a:t>who did not spare His own Son, but delivered Him up for us all, how will He not also with Him freely give us all things</a:t>
            </a:r>
            <a:r>
              <a:rPr lang="en-US" sz="2400" i="1" dirty="0" smtClean="0">
                <a:latin typeface="Calibri"/>
              </a:rPr>
              <a:t>? </a:t>
            </a:r>
            <a:r>
              <a:rPr lang="en-US" sz="2400" b="1" i="1" dirty="0" smtClean="0">
                <a:solidFill>
                  <a:srgbClr val="FFFF00"/>
                </a:solidFill>
                <a:latin typeface="Calibri"/>
              </a:rPr>
              <a:t>Who </a:t>
            </a:r>
            <a:r>
              <a:rPr lang="en-US" sz="2400" b="1" i="1" dirty="0">
                <a:solidFill>
                  <a:srgbClr val="FFFF00"/>
                </a:solidFill>
                <a:latin typeface="Calibri"/>
              </a:rPr>
              <a:t>will bring a charge against God’s elect? </a:t>
            </a:r>
            <a:r>
              <a:rPr lang="en-US" sz="2400" i="1" dirty="0">
                <a:latin typeface="Calibri"/>
              </a:rPr>
              <a:t>God is the one who justifies</a:t>
            </a:r>
            <a:r>
              <a:rPr lang="en-US" sz="2400" b="1" i="1" dirty="0" smtClean="0">
                <a:solidFill>
                  <a:srgbClr val="FFFF00"/>
                </a:solidFill>
                <a:latin typeface="Calibri"/>
              </a:rPr>
              <a:t>; who </a:t>
            </a:r>
            <a:r>
              <a:rPr lang="en-US" sz="2400" b="1" i="1" dirty="0">
                <a:solidFill>
                  <a:srgbClr val="FFFF00"/>
                </a:solidFill>
                <a:latin typeface="Calibri"/>
              </a:rPr>
              <a:t>is the one who condemns? </a:t>
            </a:r>
            <a:r>
              <a:rPr lang="en-US" sz="2400" i="1" dirty="0">
                <a:latin typeface="Calibri"/>
              </a:rPr>
              <a:t>Christ Jesus is He who died, yes, rather who was raised, who is at the right hand of God, who also intercedes for us</a:t>
            </a:r>
            <a:r>
              <a:rPr lang="en-US" sz="2400" i="1" dirty="0" smtClean="0">
                <a:latin typeface="Calibri"/>
              </a:rPr>
              <a:t>. </a:t>
            </a:r>
            <a:r>
              <a:rPr lang="en-US" sz="2400" b="1" i="1" dirty="0" smtClean="0">
                <a:solidFill>
                  <a:srgbClr val="FFFF00"/>
                </a:solidFill>
                <a:latin typeface="Calibri"/>
              </a:rPr>
              <a:t>Who </a:t>
            </a:r>
            <a:r>
              <a:rPr lang="en-US" sz="2400" b="1" i="1" dirty="0">
                <a:solidFill>
                  <a:srgbClr val="FFFF00"/>
                </a:solidFill>
                <a:latin typeface="Calibri"/>
              </a:rPr>
              <a:t>shall separate us from the love of Christ?</a:t>
            </a:r>
            <a:r>
              <a:rPr lang="en-US" sz="2400" i="1" dirty="0">
                <a:latin typeface="Calibri"/>
              </a:rPr>
              <a:t> Shall tribulation, or distress, or persecution, or famine, or nakedness, or peril, or sword?</a:t>
            </a:r>
            <a:r>
              <a:rPr lang="en-US" sz="2400" dirty="0">
                <a:latin typeface="Calibri"/>
              </a:rPr>
              <a:t>” (Romans 8:29–35, NASB) </a:t>
            </a:r>
          </a:p>
        </p:txBody>
      </p:sp>
    </p:spTree>
    <p:extLst>
      <p:ext uri="{BB962C8B-B14F-4D97-AF65-F5344CB8AC3E}">
        <p14:creationId xmlns:p14="http://schemas.microsoft.com/office/powerpoint/2010/main" val="57619197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Assurance</a:t>
            </a:r>
            <a:endParaRPr lang="en-US" dirty="0"/>
          </a:p>
        </p:txBody>
      </p:sp>
      <p:sp>
        <p:nvSpPr>
          <p:cNvPr id="3" name="Content Placeholder 2"/>
          <p:cNvSpPr>
            <a:spLocks noGrp="1"/>
          </p:cNvSpPr>
          <p:nvPr>
            <p:ph idx="1"/>
          </p:nvPr>
        </p:nvSpPr>
        <p:spPr/>
        <p:txBody>
          <a:bodyPr/>
          <a:lstStyle/>
          <a:p>
            <a:r>
              <a:rPr lang="en-US" dirty="0" smtClean="0"/>
              <a:t>Calvin</a:t>
            </a:r>
          </a:p>
          <a:p>
            <a:r>
              <a:rPr lang="en-US" dirty="0" err="1" smtClean="0"/>
              <a:t>Beza</a:t>
            </a:r>
            <a:endParaRPr lang="en-US" dirty="0" smtClean="0"/>
          </a:p>
          <a:p>
            <a:r>
              <a:rPr lang="en-US" dirty="0" smtClean="0"/>
              <a:t>Westminster Confession (1643)</a:t>
            </a:r>
          </a:p>
          <a:p>
            <a:r>
              <a:rPr lang="en-US" dirty="0" smtClean="0"/>
              <a:t>Arminius</a:t>
            </a:r>
            <a:endParaRPr lang="en-US" dirty="0"/>
          </a:p>
          <a:p>
            <a:endParaRPr lang="en-US" dirty="0"/>
          </a:p>
        </p:txBody>
      </p:sp>
    </p:spTree>
    <p:extLst>
      <p:ext uri="{BB962C8B-B14F-4D97-AF65-F5344CB8AC3E}">
        <p14:creationId xmlns:p14="http://schemas.microsoft.com/office/powerpoint/2010/main" val="2014656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70000" y="1270000"/>
            <a:ext cx="6350000" cy="3040512"/>
          </a:xfrm>
          <a:prstGeom prst="rect">
            <a:avLst/>
          </a:prstGeom>
          <a:noFill/>
        </p:spPr>
        <p:txBody>
          <a:bodyPr vert="horz" rtlCol="0">
            <a:spAutoFit/>
          </a:bodyPr>
          <a:lstStyle/>
          <a:p>
            <a:pPr>
              <a:lnSpc>
                <a:spcPct val="115000"/>
              </a:lnSpc>
              <a:spcAft>
                <a:spcPts val="1000"/>
              </a:spcAft>
            </a:pPr>
            <a:r>
              <a:rPr lang="en-US" sz="2400" dirty="0">
                <a:latin typeface="Calibri"/>
              </a:rPr>
              <a:t>“</a:t>
            </a:r>
            <a:r>
              <a:rPr lang="en-US" sz="2400" i="1" dirty="0">
                <a:latin typeface="Calibri"/>
              </a:rPr>
              <a:t>Take pains with these things; be absorbed in them, so that your progress may be evident to all</a:t>
            </a:r>
            <a:r>
              <a:rPr lang="en-US" sz="2400" i="1" dirty="0" smtClean="0">
                <a:latin typeface="Calibri"/>
              </a:rPr>
              <a:t>. Pay </a:t>
            </a:r>
            <a:r>
              <a:rPr lang="en-US" sz="2400" i="1" dirty="0">
                <a:latin typeface="Calibri"/>
              </a:rPr>
              <a:t>close attention to yourself and to your teaching; persevere in these things; for as you do this you </a:t>
            </a:r>
            <a:r>
              <a:rPr lang="en-US" sz="2400" b="1" i="1" dirty="0">
                <a:solidFill>
                  <a:srgbClr val="FFFF00"/>
                </a:solidFill>
                <a:latin typeface="Calibri"/>
              </a:rPr>
              <a:t>will insure salvation both for yourself and for those who hear you</a:t>
            </a:r>
            <a:r>
              <a:rPr lang="en-US" sz="2400" i="1" dirty="0">
                <a:latin typeface="Calibri"/>
              </a:rPr>
              <a:t>. </a:t>
            </a:r>
            <a:r>
              <a:rPr lang="en-US" sz="2400" dirty="0">
                <a:latin typeface="Calibri"/>
              </a:rPr>
              <a:t>” (1 Timothy 4:15–16, NASB) </a:t>
            </a:r>
            <a:endParaRPr lang="en-US" sz="2400" dirty="0">
              <a:effectLst/>
              <a:latin typeface="Calibri"/>
            </a:endParaRPr>
          </a:p>
        </p:txBody>
      </p:sp>
    </p:spTree>
    <p:extLst>
      <p:ext uri="{BB962C8B-B14F-4D97-AF65-F5344CB8AC3E}">
        <p14:creationId xmlns:p14="http://schemas.microsoft.com/office/powerpoint/2010/main" val="48776822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is a matter of perspective</a:t>
            </a:r>
            <a:endParaRPr lang="en-US" dirty="0"/>
          </a:p>
        </p:txBody>
      </p:sp>
      <p:sp>
        <p:nvSpPr>
          <p:cNvPr id="3" name="Content Placeholder 2"/>
          <p:cNvSpPr>
            <a:spLocks noGrp="1"/>
          </p:cNvSpPr>
          <p:nvPr>
            <p:ph idx="1"/>
          </p:nvPr>
        </p:nvSpPr>
        <p:spPr/>
        <p:txBody>
          <a:bodyPr/>
          <a:lstStyle/>
          <a:p>
            <a:r>
              <a:rPr lang="en-US" dirty="0" smtClean="0"/>
              <a:t>From God’s perspective, we are secure</a:t>
            </a:r>
          </a:p>
          <a:p>
            <a:r>
              <a:rPr lang="en-US" dirty="0" smtClean="0"/>
              <a:t>From our perspective, we are not</a:t>
            </a:r>
          </a:p>
          <a:p>
            <a:r>
              <a:rPr lang="en-US" dirty="0" smtClean="0"/>
              <a:t>This is called a </a:t>
            </a:r>
            <a:br>
              <a:rPr lang="en-US" dirty="0" smtClean="0"/>
            </a:br>
            <a:r>
              <a:rPr lang="en-US" dirty="0" smtClean="0"/>
              <a:t/>
            </a:r>
            <a:br>
              <a:rPr lang="en-US" dirty="0" smtClean="0"/>
            </a:br>
            <a:r>
              <a:rPr lang="en-US" dirty="0" smtClean="0"/>
              <a:t>		</a:t>
            </a:r>
            <a:r>
              <a:rPr lang="en-US" dirty="0" smtClean="0">
                <a:solidFill>
                  <a:srgbClr val="FF0000"/>
                </a:solidFill>
              </a:rPr>
              <a:t>“Healthy Tension”</a:t>
            </a: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Essence of the Argument</a:t>
            </a:r>
            <a:endParaRPr lang="en-US" dirty="0"/>
          </a:p>
        </p:txBody>
      </p:sp>
      <p:sp>
        <p:nvSpPr>
          <p:cNvPr id="3" name="Content Placeholder 2"/>
          <p:cNvSpPr>
            <a:spLocks noGrp="1"/>
          </p:cNvSpPr>
          <p:nvPr>
            <p:ph idx="1"/>
          </p:nvPr>
        </p:nvSpPr>
        <p:spPr/>
        <p:txBody>
          <a:bodyPr>
            <a:normAutofit lnSpcReduction="10000"/>
          </a:bodyPr>
          <a:lstStyle/>
          <a:p>
            <a:r>
              <a:rPr lang="en-US" dirty="0" smtClean="0">
                <a:solidFill>
                  <a:srgbClr val="FF0000"/>
                </a:solidFill>
              </a:rPr>
              <a:t>Major Premise: </a:t>
            </a:r>
            <a:r>
              <a:rPr lang="en-US" dirty="0" smtClean="0"/>
              <a:t>Terms such as eternal life, saved, inheritance, and “enter the kingdom” all refer to personal salvation from sin.</a:t>
            </a:r>
          </a:p>
          <a:p>
            <a:r>
              <a:rPr lang="en-US" dirty="0" smtClean="0">
                <a:solidFill>
                  <a:srgbClr val="FF0000"/>
                </a:solidFill>
              </a:rPr>
              <a:t>Minor Premise: </a:t>
            </a:r>
            <a:r>
              <a:rPr lang="en-US" dirty="0" smtClean="0"/>
              <a:t>All of these terms have the conditions of works attached to them in many passages of the New Testament. </a:t>
            </a:r>
          </a:p>
          <a:p>
            <a:r>
              <a:rPr lang="en-US" dirty="0" smtClean="0">
                <a:solidFill>
                  <a:srgbClr val="FF0000"/>
                </a:solidFill>
              </a:rPr>
              <a:t>Conclusion:</a:t>
            </a:r>
            <a:r>
              <a:rPr lang="en-US" dirty="0" smtClean="0"/>
              <a:t>  Works are </a:t>
            </a:r>
            <a:r>
              <a:rPr lang="en-US" dirty="0" smtClean="0">
                <a:solidFill>
                  <a:srgbClr val="FFFF00"/>
                </a:solidFill>
              </a:rPr>
              <a:t>necessary</a:t>
            </a:r>
            <a:r>
              <a:rPr lang="en-US" dirty="0" smtClean="0"/>
              <a:t> for personal salvation.</a:t>
            </a:r>
          </a:p>
          <a:p>
            <a:endParaRPr lang="en-US" dirty="0"/>
          </a:p>
        </p:txBody>
      </p:sp>
    </p:spTree>
    <p:extLst>
      <p:ext uri="{BB962C8B-B14F-4D97-AF65-F5344CB8AC3E}">
        <p14:creationId xmlns:p14="http://schemas.microsoft.com/office/powerpoint/2010/main" val="1391863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52600" y="1600200"/>
            <a:ext cx="6553200" cy="1569660"/>
          </a:xfrm>
          <a:prstGeom prst="rect">
            <a:avLst/>
          </a:prstGeom>
          <a:noFill/>
        </p:spPr>
        <p:txBody>
          <a:bodyPr wrap="square" rtlCol="0">
            <a:spAutoFit/>
          </a:bodyPr>
          <a:lstStyle/>
          <a:p>
            <a:r>
              <a:rPr lang="en-US" sz="4800" dirty="0" smtClean="0">
                <a:solidFill>
                  <a:srgbClr val="FFFF00"/>
                </a:solidFill>
              </a:rPr>
              <a:t>But in what sense are they </a:t>
            </a:r>
            <a:r>
              <a:rPr lang="en-US" sz="4800" dirty="0" smtClean="0">
                <a:solidFill>
                  <a:srgbClr val="FF0000"/>
                </a:solidFill>
              </a:rPr>
              <a:t>necessary</a:t>
            </a:r>
            <a:r>
              <a:rPr lang="en-US" sz="4800" dirty="0" smtClean="0">
                <a:solidFill>
                  <a:srgbClr val="FFFF00"/>
                </a:solidFill>
              </a:rPr>
              <a:t>?</a:t>
            </a:r>
            <a:endParaRPr lang="en-US" sz="4800" dirty="0">
              <a:solidFill>
                <a:srgbClr val="FFFF00"/>
              </a:solidFill>
            </a:endParaRPr>
          </a:p>
        </p:txBody>
      </p:sp>
    </p:spTree>
    <p:extLst>
      <p:ext uri="{BB962C8B-B14F-4D97-AF65-F5344CB8AC3E}">
        <p14:creationId xmlns:p14="http://schemas.microsoft.com/office/powerpoint/2010/main" val="1337241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Four Approaches</a:t>
            </a:r>
            <a:endParaRPr lang="en-US" dirty="0"/>
          </a:p>
        </p:txBody>
      </p:sp>
      <p:sp>
        <p:nvSpPr>
          <p:cNvPr id="3" name="Content Placeholder 2"/>
          <p:cNvSpPr>
            <a:spLocks noGrp="1"/>
          </p:cNvSpPr>
          <p:nvPr>
            <p:ph idx="1"/>
          </p:nvPr>
        </p:nvSpPr>
        <p:spPr/>
        <p:txBody>
          <a:bodyPr>
            <a:normAutofit fontScale="92500" lnSpcReduction="20000"/>
          </a:bodyPr>
          <a:lstStyle/>
          <a:p>
            <a:r>
              <a:rPr lang="en-US" dirty="0" err="1" smtClean="0">
                <a:solidFill>
                  <a:srgbClr val="00B050"/>
                </a:solidFill>
              </a:rPr>
              <a:t>Arminian</a:t>
            </a:r>
            <a:r>
              <a:rPr lang="en-US" dirty="0" smtClean="0"/>
              <a:t> – faith alone saves  but faith plus God produced works keep one saved</a:t>
            </a:r>
            <a:endParaRPr lang="en-US" dirty="0" smtClean="0">
              <a:solidFill>
                <a:srgbClr val="00B050"/>
              </a:solidFill>
            </a:endParaRPr>
          </a:p>
          <a:p>
            <a:r>
              <a:rPr lang="en-US" dirty="0" smtClean="0">
                <a:solidFill>
                  <a:srgbClr val="00B050"/>
                </a:solidFill>
              </a:rPr>
              <a:t>Reformed </a:t>
            </a:r>
            <a:r>
              <a:rPr lang="en-US" dirty="0" smtClean="0"/>
              <a:t>– faith alone saves and the faith that saves is not alone</a:t>
            </a:r>
          </a:p>
          <a:p>
            <a:r>
              <a:rPr lang="en-US" dirty="0">
                <a:solidFill>
                  <a:srgbClr val="00B050"/>
                </a:solidFill>
              </a:rPr>
              <a:t>Neo-</a:t>
            </a:r>
            <a:r>
              <a:rPr lang="en-US" dirty="0" err="1">
                <a:solidFill>
                  <a:srgbClr val="00B050"/>
                </a:solidFill>
              </a:rPr>
              <a:t>nomian</a:t>
            </a:r>
            <a:r>
              <a:rPr lang="en-US" dirty="0"/>
              <a:t>  - Faith alone saves at the beginning but faith plus God-produced works save at the end</a:t>
            </a:r>
          </a:p>
          <a:p>
            <a:r>
              <a:rPr lang="en-US" dirty="0" smtClean="0">
                <a:solidFill>
                  <a:srgbClr val="00B050"/>
                </a:solidFill>
              </a:rPr>
              <a:t>The Partners </a:t>
            </a:r>
            <a:r>
              <a:rPr lang="en-US" dirty="0" smtClean="0"/>
              <a:t>– Faith alone saves at the beginning and the end but choices made by the believer and enabled by God result in rewards.</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Neonomian</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752600"/>
            <a:ext cx="3263900" cy="232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4191000" y="1752600"/>
            <a:ext cx="3124200" cy="646331"/>
          </a:xfrm>
          <a:prstGeom prst="rect">
            <a:avLst/>
          </a:prstGeom>
          <a:noFill/>
        </p:spPr>
        <p:txBody>
          <a:bodyPr wrap="square" rtlCol="0">
            <a:spAutoFit/>
          </a:bodyPr>
          <a:lstStyle/>
          <a:p>
            <a:r>
              <a:rPr lang="en-US" dirty="0" smtClean="0">
                <a:hlinkClick r:id="rId3" action="ppaction://hlinkfile"/>
              </a:rPr>
              <a:t>If you do not fight lust you are going to hell.</a:t>
            </a:r>
            <a:endParaRPr lang="en-US" dirty="0"/>
          </a:p>
        </p:txBody>
      </p:sp>
      <p:sp>
        <p:nvSpPr>
          <p:cNvPr id="4" name="TextBox 3"/>
          <p:cNvSpPr txBox="1"/>
          <p:nvPr/>
        </p:nvSpPr>
        <p:spPr>
          <a:xfrm>
            <a:off x="4267200" y="2667000"/>
            <a:ext cx="3505200" cy="923330"/>
          </a:xfrm>
          <a:prstGeom prst="rect">
            <a:avLst/>
          </a:prstGeom>
          <a:noFill/>
        </p:spPr>
        <p:txBody>
          <a:bodyPr wrap="square" rtlCol="0">
            <a:spAutoFit/>
          </a:bodyPr>
          <a:lstStyle/>
          <a:p>
            <a:r>
              <a:rPr lang="en-US" dirty="0" smtClean="0">
                <a:hlinkClick r:id="rId4" action="ppaction://hlinkfile"/>
              </a:rPr>
              <a:t>We are saved by means of  fighting the fight of faith, persistent faith obedience.</a:t>
            </a:r>
            <a:endParaRPr lang="en-US" dirty="0"/>
          </a:p>
        </p:txBody>
      </p:sp>
      <p:sp>
        <p:nvSpPr>
          <p:cNvPr id="5" name="TextBox 4"/>
          <p:cNvSpPr txBox="1"/>
          <p:nvPr/>
        </p:nvSpPr>
        <p:spPr>
          <a:xfrm>
            <a:off x="1676400" y="4202668"/>
            <a:ext cx="1403350" cy="369332"/>
          </a:xfrm>
          <a:prstGeom prst="rect">
            <a:avLst/>
          </a:prstGeom>
          <a:noFill/>
        </p:spPr>
        <p:txBody>
          <a:bodyPr wrap="square" rtlCol="0">
            <a:spAutoFit/>
          </a:bodyPr>
          <a:lstStyle/>
          <a:p>
            <a:r>
              <a:rPr lang="en-US" dirty="0" smtClean="0"/>
              <a:t>John Piper</a:t>
            </a:r>
            <a:endParaRPr lang="en-US" dirty="0"/>
          </a:p>
        </p:txBody>
      </p:sp>
      <p:sp>
        <p:nvSpPr>
          <p:cNvPr id="6" name="TextBox 5"/>
          <p:cNvSpPr txBox="1"/>
          <p:nvPr/>
        </p:nvSpPr>
        <p:spPr>
          <a:xfrm>
            <a:off x="4267200" y="4076700"/>
            <a:ext cx="3352800" cy="923330"/>
          </a:xfrm>
          <a:prstGeom prst="rect">
            <a:avLst/>
          </a:prstGeom>
          <a:noFill/>
        </p:spPr>
        <p:txBody>
          <a:bodyPr wrap="square" rtlCol="0">
            <a:spAutoFit/>
          </a:bodyPr>
          <a:lstStyle/>
          <a:p>
            <a:r>
              <a:rPr lang="en-US" dirty="0" smtClean="0">
                <a:hlinkClick r:id="rId5" action="ppaction://hlinkfile"/>
              </a:rPr>
              <a:t>The idea that faith gets you to heaven and holiness gets you rewards is an error.</a:t>
            </a:r>
            <a:endParaRPr lang="en-US" dirty="0"/>
          </a:p>
        </p:txBody>
      </p:sp>
    </p:spTree>
    <p:extLst>
      <p:ext uri="{BB962C8B-B14F-4D97-AF65-F5344CB8AC3E}">
        <p14:creationId xmlns:p14="http://schemas.microsoft.com/office/powerpoint/2010/main" val="247491586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 val="7267847c30225c175b5420d8a3d74587866c5e69"/>
</p:tagLst>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1491</TotalTime>
  <Words>2868</Words>
  <Application>Microsoft Office PowerPoint</Application>
  <PresentationFormat>On-screen Show (4:3)</PresentationFormat>
  <Paragraphs>148</Paragraphs>
  <Slides>50</Slides>
  <Notes>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Technic</vt:lpstr>
      <vt:lpstr>DOES the New Testament  Teach Salvation by Works?</vt:lpstr>
      <vt:lpstr>The Issue before us</vt:lpstr>
      <vt:lpstr>The Essence of the Argument</vt:lpstr>
      <vt:lpstr>PowerPoint Presentation</vt:lpstr>
      <vt:lpstr>PowerPoint Presentation</vt:lpstr>
      <vt:lpstr>The Essence of the Argument</vt:lpstr>
      <vt:lpstr>PowerPoint Presentation</vt:lpstr>
      <vt:lpstr>Four Approaches</vt:lpstr>
      <vt:lpstr>Neonomian</vt:lpstr>
      <vt:lpstr>So What!</vt:lpstr>
      <vt:lpstr>Four  Key Passages</vt:lpstr>
      <vt:lpstr>A Few Key  Passages</vt:lpstr>
      <vt:lpstr>What does it mean to “enter the kingdom”?</vt:lpstr>
      <vt:lpstr>Entering the Kingdom </vt:lpstr>
      <vt:lpstr>Entering the Kingdom </vt:lpstr>
      <vt:lpstr>Becoming Eligible</vt:lpstr>
      <vt:lpstr>Least and Great</vt:lpstr>
      <vt:lpstr>Apparent contradiction?</vt:lpstr>
      <vt:lpstr>Apparent contradiction?</vt:lpstr>
      <vt:lpstr>Possible Solutions</vt:lpstr>
      <vt:lpstr>How to become “great”</vt:lpstr>
      <vt:lpstr>Two Kinds of Entrance</vt:lpstr>
      <vt:lpstr>Is Endurance Necessary for Salvation?</vt:lpstr>
      <vt:lpstr>Endure to the End</vt:lpstr>
      <vt:lpstr>Neo-nomians say, “Yes!”</vt:lpstr>
      <vt:lpstr>Three Questions</vt:lpstr>
      <vt:lpstr>Who is Addressed?</vt:lpstr>
      <vt:lpstr>Saved from or “to” what?</vt:lpstr>
      <vt:lpstr>Saved “to” what?</vt:lpstr>
      <vt:lpstr>Can faith without works save a man?</vt:lpstr>
      <vt:lpstr>Faith without works cannot save!</vt:lpstr>
      <vt:lpstr>PowerPoint Presentation</vt:lpstr>
      <vt:lpstr>Two Aspects of Faith in the NT</vt:lpstr>
      <vt:lpstr>Faith in James</vt:lpstr>
      <vt:lpstr>Salvation in James</vt:lpstr>
      <vt:lpstr>Salvation in James</vt:lpstr>
      <vt:lpstr>Salvation in James</vt:lpstr>
      <vt:lpstr>PowerPoint Presentation</vt:lpstr>
      <vt:lpstr>Justification in James</vt:lpstr>
      <vt:lpstr>Justification in James</vt:lpstr>
      <vt:lpstr>Falling Away in Hebrews 6</vt:lpstr>
      <vt:lpstr>PowerPoint Presentation</vt:lpstr>
      <vt:lpstr>PowerPoint Presentation</vt:lpstr>
      <vt:lpstr>PowerPoint Presentation</vt:lpstr>
      <vt:lpstr>So What?</vt:lpstr>
      <vt:lpstr>Can we “know”?</vt:lpstr>
      <vt:lpstr>The Unbreakable Chain</vt:lpstr>
      <vt:lpstr>What Shall We Say to These Things?</vt:lpstr>
      <vt:lpstr>Assurance</vt:lpstr>
      <vt:lpstr>It is a matter of perspective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Did Jesus Teach Salvation by Works?</dc:title>
  <dc:creator>Jody</dc:creator>
  <cp:lastModifiedBy>Jody</cp:lastModifiedBy>
  <cp:revision>158</cp:revision>
  <dcterms:created xsi:type="dcterms:W3CDTF">2008-03-02T18:04:46Z</dcterms:created>
  <dcterms:modified xsi:type="dcterms:W3CDTF">2011-03-20T00:09:56Z</dcterms:modified>
</cp:coreProperties>
</file>